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8" r:id="rId3"/>
    <p:sldId id="259" r:id="rId4"/>
    <p:sldId id="268" r:id="rId5"/>
    <p:sldId id="267" r:id="rId6"/>
    <p:sldId id="265" r:id="rId7"/>
    <p:sldId id="323" r:id="rId8"/>
    <p:sldId id="263" r:id="rId9"/>
    <p:sldId id="262" r:id="rId10"/>
    <p:sldId id="324" r:id="rId11"/>
    <p:sldId id="271" r:id="rId12"/>
    <p:sldId id="319" r:id="rId13"/>
    <p:sldId id="273" r:id="rId14"/>
    <p:sldId id="279" r:id="rId15"/>
    <p:sldId id="276" r:id="rId16"/>
    <p:sldId id="284" r:id="rId17"/>
    <p:sldId id="283" r:id="rId18"/>
    <p:sldId id="282" r:id="rId19"/>
    <p:sldId id="281" r:id="rId20"/>
    <p:sldId id="280" r:id="rId21"/>
    <p:sldId id="325" r:id="rId22"/>
    <p:sldId id="286" r:id="rId23"/>
    <p:sldId id="299" r:id="rId24"/>
    <p:sldId id="300" r:id="rId25"/>
    <p:sldId id="298" r:id="rId26"/>
    <p:sldId id="292" r:id="rId27"/>
    <p:sldId id="320" r:id="rId28"/>
    <p:sldId id="290" r:id="rId29"/>
    <p:sldId id="313" r:id="rId30"/>
    <p:sldId id="321" r:id="rId31"/>
    <p:sldId id="289" r:id="rId32"/>
    <p:sldId id="314" r:id="rId33"/>
    <p:sldId id="288" r:id="rId34"/>
    <p:sldId id="301" r:id="rId35"/>
    <p:sldId id="302" r:id="rId36"/>
    <p:sldId id="322" r:id="rId37"/>
    <p:sldId id="308" r:id="rId38"/>
    <p:sldId id="309" r:id="rId39"/>
    <p:sldId id="310" r:id="rId40"/>
    <p:sldId id="317" r:id="rId41"/>
    <p:sldId id="318" r:id="rId42"/>
    <p:sldId id="312" r:id="rId43"/>
  </p:sldIdLst>
  <p:sldSz cx="9144000" cy="6858000" type="screen4x3"/>
  <p:notesSz cx="7023100" cy="93091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A3A51"/>
    <a:srgbClr val="000032"/>
    <a:srgbClr val="9C8D5A"/>
    <a:srgbClr val="888067"/>
    <a:srgbClr val="AC9E6D"/>
    <a:srgbClr val="F9F9F5"/>
    <a:srgbClr val="081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4441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23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16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B2308-B760-4DB3-BB91-C2D5BD33FBC6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263C5-9C14-4EB7-B5AD-62DBB9F69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60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DC96E030-EDB2-4E5F-A3BB-7C8C9A53ADEA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869DA988-7594-4BF8-9CD4-C0843D8E47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9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524333"/>
            <a:ext cx="5618480" cy="3665458"/>
          </a:xfrm>
        </p:spPr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0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4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577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421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5"/>
            <a:ext cx="5618480" cy="4362025"/>
          </a:xfrm>
        </p:spPr>
        <p:txBody>
          <a:bodyPr/>
          <a:lstStyle/>
          <a:p>
            <a:pPr defTabSz="93311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50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98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31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35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3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5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4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9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44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912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04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06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1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5"/>
            <a:ext cx="5618480" cy="42084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420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592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11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0361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76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612992"/>
            <a:ext cx="5618480" cy="3665458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0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8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0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DA988-7594-4BF8-9CD4-C0843D8E472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2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0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F0A768-DEAA-4E59-86A8-518A5A9A53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1539" y="2701390"/>
            <a:ext cx="6590983" cy="793046"/>
          </a:xfrm>
        </p:spPr>
        <p:txBody>
          <a:bodyPr anchor="t">
            <a:normAutofit/>
          </a:bodyPr>
          <a:lstStyle>
            <a:lvl1pPr>
              <a:defRPr>
                <a:solidFill>
                  <a:srgbClr val="9C8D5A"/>
                </a:solidFill>
                <a:latin typeface="Georgia" panose="02040502050405020303" pitchFamily="18" charset="0"/>
              </a:defRPr>
            </a:lvl1pPr>
          </a:lstStyle>
          <a:p>
            <a:pPr algn="l"/>
            <a:r>
              <a:rPr lang="en-US" sz="4200" b="1" dirty="0">
                <a:solidFill>
                  <a:srgbClr val="9C8D5A"/>
                </a:solidFill>
                <a:latin typeface="Georgia"/>
                <a:cs typeface="Georgia"/>
              </a:rPr>
              <a:t>Presentation Title</a:t>
            </a:r>
            <a:endParaRPr lang="en-US" sz="26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F41A420-A889-4FB8-96F2-FB331476F3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2599" y="398121"/>
            <a:ext cx="5318575" cy="550049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9C8D5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B2156C-4589-4C7D-8AC4-C33EA18535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050" y="965095"/>
            <a:ext cx="5318125" cy="550862"/>
          </a:xfr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9C8D5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Title, Department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C2005A-D015-4C24-BAE0-36E6A3BF0C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1540" y="1515959"/>
            <a:ext cx="5318125" cy="550863"/>
          </a:xfrm>
        </p:spPr>
        <p:txBody>
          <a:bodyPr anchor="ctr">
            <a:normAutofit/>
          </a:bodyPr>
          <a:lstStyle>
            <a:lvl1pPr marL="0" indent="0">
              <a:buNone/>
              <a:defRPr sz="1800" b="1">
                <a:solidFill>
                  <a:srgbClr val="9C8D5A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0539C7E-A90A-47B5-9EF8-6CE0769010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41538" y="3493696"/>
            <a:ext cx="6590983" cy="6905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  <a:cs typeface="Georgia"/>
              </a:rPr>
              <a:t>Subhead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D5284A-F0EC-45ED-A568-275857290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3402"/>
            <a:ext cx="9144000" cy="901700"/>
          </a:xfrm>
        </p:spPr>
        <p:txBody>
          <a:bodyPr anchor="ctr">
            <a:noAutofit/>
          </a:bodyPr>
          <a:lstStyle>
            <a:lvl1pPr marL="0" indent="0" algn="ctr">
              <a:buNone/>
              <a:defRPr sz="4200" b="1">
                <a:solidFill>
                  <a:srgbClr val="000032"/>
                </a:solidFill>
                <a:latin typeface="Georgia" panose="02040502050405020303" pitchFamily="18" charset="0"/>
              </a:defRPr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Divider Slide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9AA10C-2761-4D2A-8005-91A898415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55900"/>
            <a:ext cx="9144000" cy="901700"/>
          </a:xfrm>
        </p:spPr>
        <p:txBody>
          <a:bodyPr anchor="ctr"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3000">
                <a:latin typeface="Georgia" panose="02040502050405020303" pitchFamily="18" charset="0"/>
              </a:defRPr>
            </a:lvl2pPr>
            <a:lvl3pPr>
              <a:defRPr sz="3000">
                <a:latin typeface="Georgia" panose="02040502050405020303" pitchFamily="18" charset="0"/>
              </a:defRPr>
            </a:lvl3pPr>
            <a:lvl4pPr>
              <a:defRPr sz="3000">
                <a:latin typeface="Georgia" panose="02040502050405020303" pitchFamily="18" charset="0"/>
              </a:defRPr>
            </a:lvl4pPr>
            <a:lvl5pPr>
              <a:defRPr sz="3000"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Agenda Topic Here</a:t>
            </a:r>
          </a:p>
        </p:txBody>
      </p:sp>
    </p:spTree>
    <p:extLst>
      <p:ext uri="{BB962C8B-B14F-4D97-AF65-F5344CB8AC3E}">
        <p14:creationId xmlns:p14="http://schemas.microsoft.com/office/powerpoint/2010/main" val="34431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AF7971-70AB-4CAA-B906-DBE42308D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3" y="1921934"/>
            <a:ext cx="4040188" cy="516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AC9E6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sz="2000" dirty="0">
                <a:solidFill>
                  <a:srgbClr val="9C8D5A"/>
                </a:solidFill>
                <a:latin typeface="Georgia"/>
                <a:cs typeface="Georgia"/>
              </a:rPr>
              <a:t>Click to add text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9D6431A-7116-4D70-9484-8519F28FE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3" y="2556933"/>
            <a:ext cx="4040188" cy="356923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600" dirty="0">
                <a:latin typeface="Verdana"/>
                <a:cs typeface="Verdana"/>
              </a:rPr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9C7F7-56A9-4BE5-951D-FA2D8C688D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3" y="965203"/>
            <a:ext cx="8213725" cy="706763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rgbClr val="00003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2364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3EB9BB-3976-4623-957A-355C3B856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3" y="1921934"/>
            <a:ext cx="4040188" cy="516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AC9E6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sz="2000" dirty="0">
                <a:solidFill>
                  <a:srgbClr val="9C8D5A"/>
                </a:solidFill>
                <a:latin typeface="Georgia"/>
                <a:cs typeface="Georgia"/>
              </a:rPr>
              <a:t>Click to add text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CA6C3AF-693E-4BAD-961C-2385A7268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3" y="2556933"/>
            <a:ext cx="4040188" cy="356923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600" dirty="0">
                <a:latin typeface="Verdana"/>
                <a:cs typeface="Verdana"/>
              </a:rPr>
              <a:t>Click to add text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61A5B15-7BDC-459C-894F-CF7BEEEBE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9" y="2556933"/>
            <a:ext cx="4041775" cy="356923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1600" dirty="0">
                <a:latin typeface="Verdana"/>
                <a:cs typeface="Verdana"/>
              </a:rPr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6A6C0AB-C5A9-4326-B262-678AE288C73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646613" y="1921934"/>
            <a:ext cx="4040188" cy="516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AC9E6D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sz="2000" dirty="0">
                <a:solidFill>
                  <a:srgbClr val="9C8D5A"/>
                </a:solidFill>
                <a:latin typeface="Georgia"/>
                <a:cs typeface="Georgia"/>
              </a:rPr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B5A5F-A72C-4648-A86B-398E00A40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" y="965200"/>
            <a:ext cx="8229600" cy="702734"/>
          </a:xfr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rgbClr val="000032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3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7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0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72316-9425-4A42-9349-34AFA0907852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E02CA-2878-4685-A671-AC3E77C385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P3"/><Relationship Id="rId7" Type="http://schemas.openxmlformats.org/officeDocument/2006/relationships/image" Target="../media/image4.png"/><Relationship Id="rId2" Type="http://schemas.microsoft.com/office/2007/relationships/media" Target="../media/media10.MP3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2.MP3"/><Relationship Id="rId7" Type="http://schemas.openxmlformats.org/officeDocument/2006/relationships/image" Target="../media/image10.png"/><Relationship Id="rId2" Type="http://schemas.microsoft.com/office/2007/relationships/media" Target="../media/media12.MP3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2" Type="http://schemas.microsoft.com/office/2007/relationships/media" Target="../media/media13.MP3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P3"/><Relationship Id="rId2" Type="http://schemas.microsoft.com/office/2007/relationships/media" Target="../media/media14.MP3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7" Type="http://schemas.openxmlformats.org/officeDocument/2006/relationships/image" Target="../media/image4.png"/><Relationship Id="rId2" Type="http://schemas.microsoft.com/office/2007/relationships/media" Target="../media/media15.MP3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P3"/><Relationship Id="rId2" Type="http://schemas.microsoft.com/office/2007/relationships/media" Target="../media/media16.MP3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P3"/><Relationship Id="rId7" Type="http://schemas.openxmlformats.org/officeDocument/2006/relationships/image" Target="../media/image13.png"/><Relationship Id="rId2" Type="http://schemas.microsoft.com/office/2007/relationships/media" Target="../media/media17.MP3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2" Type="http://schemas.microsoft.com/office/2007/relationships/media" Target="../media/media18.MP3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P3"/><Relationship Id="rId2" Type="http://schemas.microsoft.com/office/2007/relationships/media" Target="../media/media19.MP3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hyperlink" Target="mailto:greene@uakron.edu" TargetMode="External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hyperlink" Target="https://www.uakron.edu/gradsch/docs/gdln.pdf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P3"/><Relationship Id="rId7" Type="http://schemas.openxmlformats.org/officeDocument/2006/relationships/image" Target="../media/image4.png"/><Relationship Id="rId2" Type="http://schemas.microsoft.com/office/2007/relationships/media" Target="../media/media20.MP3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P3"/><Relationship Id="rId7" Type="http://schemas.openxmlformats.org/officeDocument/2006/relationships/image" Target="../media/image4.png"/><Relationship Id="rId2" Type="http://schemas.microsoft.com/office/2007/relationships/media" Target="../media/media21.MP3"/><Relationship Id="rId1" Type="http://schemas.openxmlformats.org/officeDocument/2006/relationships/tags" Target="../tags/tag2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7" Type="http://schemas.openxmlformats.org/officeDocument/2006/relationships/image" Target="../media/image4.png"/><Relationship Id="rId2" Type="http://schemas.microsoft.com/office/2007/relationships/media" Target="../media/media22.MP3"/><Relationship Id="rId1" Type="http://schemas.openxmlformats.org/officeDocument/2006/relationships/tags" Target="../tags/tag2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P3"/><Relationship Id="rId2" Type="http://schemas.microsoft.com/office/2007/relationships/media" Target="../media/media23.MP3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7" Type="http://schemas.openxmlformats.org/officeDocument/2006/relationships/image" Target="../media/image4.png"/><Relationship Id="rId2" Type="http://schemas.microsoft.com/office/2007/relationships/media" Target="../media/media24.MP3"/><Relationship Id="rId1" Type="http://schemas.openxmlformats.org/officeDocument/2006/relationships/tags" Target="../tags/tag25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2" Type="http://schemas.microsoft.com/office/2007/relationships/media" Target="../media/media25.MP3"/><Relationship Id="rId1" Type="http://schemas.openxmlformats.org/officeDocument/2006/relationships/tags" Target="../tags/tag2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2" Type="http://schemas.microsoft.com/office/2007/relationships/media" Target="../media/media26.MP3"/><Relationship Id="rId1" Type="http://schemas.openxmlformats.org/officeDocument/2006/relationships/tags" Target="../tags/tag2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7.MP3"/><Relationship Id="rId7" Type="http://schemas.openxmlformats.org/officeDocument/2006/relationships/image" Target="../media/image19.png"/><Relationship Id="rId2" Type="http://schemas.microsoft.com/office/2007/relationships/media" Target="../media/media27.MP3"/><Relationship Id="rId1" Type="http://schemas.openxmlformats.org/officeDocument/2006/relationships/tags" Target="../tags/tag2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P3"/><Relationship Id="rId2" Type="http://schemas.microsoft.com/office/2007/relationships/media" Target="../media/media28.MP3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P3"/><Relationship Id="rId2" Type="http://schemas.microsoft.com/office/2007/relationships/media" Target="../media/media29.MP3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MP3"/><Relationship Id="rId7" Type="http://schemas.openxmlformats.org/officeDocument/2006/relationships/image" Target="../media/image21.png"/><Relationship Id="rId2" Type="http://schemas.microsoft.com/office/2007/relationships/media" Target="../media/media30.MP3"/><Relationship Id="rId1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P3"/><Relationship Id="rId2" Type="http://schemas.microsoft.com/office/2007/relationships/media" Target="../media/media31.MP3"/><Relationship Id="rId1" Type="http://schemas.openxmlformats.org/officeDocument/2006/relationships/tags" Target="../tags/tag3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P3"/><Relationship Id="rId2" Type="http://schemas.microsoft.com/office/2007/relationships/media" Target="../media/media32.MP3"/><Relationship Id="rId1" Type="http://schemas.openxmlformats.org/officeDocument/2006/relationships/tags" Target="../tags/tag3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P3"/><Relationship Id="rId7" Type="http://schemas.openxmlformats.org/officeDocument/2006/relationships/image" Target="../media/image4.png"/><Relationship Id="rId2" Type="http://schemas.microsoft.com/office/2007/relationships/media" Target="../media/media33.MP3"/><Relationship Id="rId1" Type="http://schemas.openxmlformats.org/officeDocument/2006/relationships/tags" Target="../tags/tag3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P3"/><Relationship Id="rId2" Type="http://schemas.microsoft.com/office/2007/relationships/media" Target="../media/media34.MP3"/><Relationship Id="rId1" Type="http://schemas.openxmlformats.org/officeDocument/2006/relationships/tags" Target="../tags/tag3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P3"/><Relationship Id="rId2" Type="http://schemas.microsoft.com/office/2007/relationships/media" Target="../media/media35.MP3"/><Relationship Id="rId1" Type="http://schemas.openxmlformats.org/officeDocument/2006/relationships/tags" Target="../tags/tag3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6.MP3"/><Relationship Id="rId7" Type="http://schemas.openxmlformats.org/officeDocument/2006/relationships/image" Target="../media/image23.png"/><Relationship Id="rId2" Type="http://schemas.microsoft.com/office/2007/relationships/media" Target="../media/media36.MP3"/><Relationship Id="rId1" Type="http://schemas.openxmlformats.org/officeDocument/2006/relationships/tags" Target="../tags/tag37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7.MP3"/><Relationship Id="rId7" Type="http://schemas.openxmlformats.org/officeDocument/2006/relationships/image" Target="../media/image24.png"/><Relationship Id="rId2" Type="http://schemas.microsoft.com/office/2007/relationships/media" Target="../media/media37.MP3"/><Relationship Id="rId1" Type="http://schemas.openxmlformats.org/officeDocument/2006/relationships/tags" Target="../tags/tag38.xml"/><Relationship Id="rId6" Type="http://schemas.openxmlformats.org/officeDocument/2006/relationships/hyperlink" Target="mailto:greene@uakron.edu" TargetMode="Externa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P3"/><Relationship Id="rId7" Type="http://schemas.openxmlformats.org/officeDocument/2006/relationships/image" Target="../media/image4.png"/><Relationship Id="rId2" Type="http://schemas.microsoft.com/office/2007/relationships/media" Target="../media/media38.MP3"/><Relationship Id="rId1" Type="http://schemas.openxmlformats.org/officeDocument/2006/relationships/tags" Target="../tags/tag39.xml"/><Relationship Id="rId6" Type="http://schemas.openxmlformats.org/officeDocument/2006/relationships/hyperlink" Target="https://etdadmin.ohiolink.edu/" TargetMode="External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P3"/><Relationship Id="rId2" Type="http://schemas.microsoft.com/office/2007/relationships/media" Target="../media/media39.MP3"/><Relationship Id="rId1" Type="http://schemas.openxmlformats.org/officeDocument/2006/relationships/tags" Target="../tags/tag4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P3"/><Relationship Id="rId7" Type="http://schemas.openxmlformats.org/officeDocument/2006/relationships/image" Target="../media/image4.png"/><Relationship Id="rId2" Type="http://schemas.microsoft.com/office/2007/relationships/media" Target="../media/media40.MP3"/><Relationship Id="rId1" Type="http://schemas.openxmlformats.org/officeDocument/2006/relationships/tags" Target="../tags/tag41.xml"/><Relationship Id="rId6" Type="http://schemas.openxmlformats.org/officeDocument/2006/relationships/hyperlink" Target="https://www.uakron.edu/dotAsset/677911.pdf" TargetMode="External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P3"/><Relationship Id="rId7" Type="http://schemas.openxmlformats.org/officeDocument/2006/relationships/image" Target="../media/image4.png"/><Relationship Id="rId2" Type="http://schemas.microsoft.com/office/2007/relationships/media" Target="../media/media41.MP3"/><Relationship Id="rId1" Type="http://schemas.openxmlformats.org/officeDocument/2006/relationships/tags" Target="../tags/tag42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P3"/><Relationship Id="rId7" Type="http://schemas.openxmlformats.org/officeDocument/2006/relationships/image" Target="../media/image4.png"/><Relationship Id="rId2" Type="http://schemas.microsoft.com/office/2007/relationships/media" Target="../media/media42.MP3"/><Relationship Id="rId1" Type="http://schemas.openxmlformats.org/officeDocument/2006/relationships/tags" Target="../tags/tag43.xml"/><Relationship Id="rId6" Type="http://schemas.openxmlformats.org/officeDocument/2006/relationships/hyperlink" Target="mailto:greene@uakron.edu" TargetMode="External"/><Relationship Id="rId5" Type="http://schemas.openxmlformats.org/officeDocument/2006/relationships/notesSlide" Target="../notesSlides/notesSlide42.xml"/><Relationship Id="rId4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2" Type="http://schemas.microsoft.com/office/2007/relationships/media" Target="../media/media9.MP3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AF953-9045-4DAD-BF11-A8F23E73B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9237" y="718685"/>
            <a:ext cx="6590983" cy="793047"/>
          </a:xfrm>
        </p:spPr>
        <p:txBody>
          <a:bodyPr>
            <a:normAutofit fontScale="90000"/>
          </a:bodyPr>
          <a:lstStyle/>
          <a:p>
            <a:r>
              <a:rPr lang="en-US" dirty="0"/>
              <a:t>Formatting a Thesis or Dissertation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5721C-5788-43AC-9A25-FDD9262E4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441" y="3682408"/>
            <a:ext cx="5318575" cy="55004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Karen L. Greene, PhD</a:t>
            </a:r>
          </a:p>
          <a:p>
            <a:pPr algn="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Director, Graduate Admissions &amp; Student Service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157782-80D1-4DF1-A4C7-ACAB9460B4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84338" y="4236685"/>
            <a:ext cx="5318125" cy="550863"/>
          </a:xfrm>
        </p:spPr>
        <p:txBody>
          <a:bodyPr>
            <a:normAutofit/>
          </a:bodyPr>
          <a:lstStyle/>
          <a:p>
            <a:pPr algn="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2019</a:t>
            </a:r>
          </a:p>
        </p:txBody>
      </p:sp>
      <p:pic>
        <p:nvPicPr>
          <p:cNvPr id="4" name="161011_0242">
            <a:hlinkClick r:id="" action="ppaction://media"/>
            <a:extLst>
              <a:ext uri="{FF2B5EF4-FFF2-40B4-BE49-F238E27FC236}">
                <a16:creationId xmlns:a16="http://schemas.microsoft.com/office/drawing/2014/main" id="{4A12387C-8537-487C-B474-7C688A4D9C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7539" y="22646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8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5000"/>
    </mc:Choice>
    <mc:Fallback xmlns="">
      <p:transition advClick="0" advTm="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407131-87FC-4150-B9EE-148E19AFA5BF}"/>
              </a:ext>
            </a:extLst>
          </p:cNvPr>
          <p:cNvSpPr txBox="1"/>
          <p:nvPr/>
        </p:nvSpPr>
        <p:spPr>
          <a:xfrm>
            <a:off x="6387548" y="5804452"/>
            <a:ext cx="2266122" cy="9541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393996-CB7D-49A2-AD6E-3BB39B860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291" y="776825"/>
            <a:ext cx="6007418" cy="5504705"/>
          </a:xfrm>
          <a:prstGeom prst="rect">
            <a:avLst/>
          </a:prstGeom>
        </p:spPr>
      </p:pic>
      <p:pic>
        <p:nvPicPr>
          <p:cNvPr id="2" name="161011_0257">
            <a:hlinkClick r:id="" action="ppaction://media"/>
            <a:extLst>
              <a:ext uri="{FF2B5EF4-FFF2-40B4-BE49-F238E27FC236}">
                <a16:creationId xmlns:a16="http://schemas.microsoft.com/office/drawing/2014/main" id="{E43D62DB-D4E8-4623-8BAE-0AA6F9EDA0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5709" y="7768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47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3" y="1828803"/>
            <a:ext cx="7578087" cy="4063997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000" b="1" dirty="0">
                <a:cs typeface="Verdana" panose="020B0604030504040204" pitchFamily="34" charset="0"/>
              </a:rPr>
              <a:t>Preliminary pages are in Roman numerals (i, ii, iii)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Title page is page i.  </a:t>
            </a:r>
          </a:p>
          <a:p>
            <a:pPr lvl="2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counted but not shown on the actual page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signature page is page ii.  </a:t>
            </a:r>
          </a:p>
          <a:p>
            <a:pPr lvl="2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is counted and the page number is shown on the page.</a:t>
            </a:r>
          </a:p>
          <a:p>
            <a:pPr marL="0" indent="0">
              <a:buNone/>
            </a:pPr>
            <a:endParaRPr lang="en-US" altLang="en-US" sz="2000" dirty="0">
              <a:cs typeface="Verdana" panose="020B0604030504040204" pitchFamily="34" charset="0"/>
            </a:endParaRPr>
          </a:p>
          <a:p>
            <a:r>
              <a:rPr lang="en-US" altLang="en-US" sz="2000" b="1" dirty="0">
                <a:cs typeface="Verdana" panose="020B0604030504040204" pitchFamily="34" charset="0"/>
              </a:rPr>
              <a:t>Text pages are in Arabic numerals (1, 2, 3, etc.)</a:t>
            </a:r>
          </a:p>
          <a:p>
            <a:pPr lvl="1"/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Beginning with page 1 of Chapter I, all following pages are numbered sequentially through the end of the manuscript.</a:t>
            </a:r>
          </a:p>
          <a:p>
            <a:endParaRPr lang="en-US" altLang="en-US" sz="2200" dirty="0">
              <a:cs typeface="Verdana" panose="020B0604030504040204" pitchFamily="34" charset="0"/>
            </a:endParaRPr>
          </a:p>
          <a:p>
            <a:r>
              <a:rPr lang="en-US" altLang="en-US" sz="2000" dirty="0"/>
              <a:t>Page number embellishments are </a:t>
            </a:r>
            <a:r>
              <a:rPr lang="en-US" altLang="en-US" sz="2000" b="1" i="1" u="sng" dirty="0"/>
              <a:t>not</a:t>
            </a:r>
            <a:r>
              <a:rPr lang="en-US" altLang="en-US" sz="2000" dirty="0"/>
              <a:t> permitted (1a, 1b, etc.)</a:t>
            </a:r>
          </a:p>
          <a:p>
            <a:endParaRPr lang="en-US" altLang="en-US" sz="2000" dirty="0"/>
          </a:p>
          <a:p>
            <a:r>
              <a:rPr lang="en-US" altLang="en-US" sz="2000" b="1" u="sng" dirty="0"/>
              <a:t>All pages </a:t>
            </a:r>
            <a:r>
              <a:rPr lang="en-US" altLang="en-US" sz="2000" dirty="0"/>
              <a:t>have the page number placed at the bottom of the page, centered under the text at the 1” bottom margin.</a:t>
            </a:r>
          </a:p>
          <a:p>
            <a:endParaRPr lang="en-US" altLang="en-US" sz="2000" b="1" dirty="0">
              <a:cs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Page Numbering</a:t>
            </a:r>
          </a:p>
        </p:txBody>
      </p:sp>
      <p:pic>
        <p:nvPicPr>
          <p:cNvPr id="2" name="161011_0260">
            <a:hlinkClick r:id="" action="ppaction://media"/>
            <a:extLst>
              <a:ext uri="{FF2B5EF4-FFF2-40B4-BE49-F238E27FC236}">
                <a16:creationId xmlns:a16="http://schemas.microsoft.com/office/drawing/2014/main" id="{96B7A7DF-B7FF-4AFF-BB23-432FBA4D10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6646" y="5892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5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0119"/>
          <a:stretch/>
        </p:blipFill>
        <p:spPr>
          <a:xfrm>
            <a:off x="320039" y="965200"/>
            <a:ext cx="4299596" cy="5598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965200"/>
            <a:ext cx="4434841" cy="559870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154430" y="5429250"/>
            <a:ext cx="1097280" cy="93726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7835" y="5299618"/>
            <a:ext cx="1225402" cy="1066892"/>
          </a:xfrm>
          <a:prstGeom prst="rect">
            <a:avLst/>
          </a:prstGeom>
        </p:spPr>
      </p:pic>
      <p:pic>
        <p:nvPicPr>
          <p:cNvPr id="3" name="161011_0262">
            <a:hlinkClick r:id="" action="ppaction://media"/>
            <a:extLst>
              <a:ext uri="{FF2B5EF4-FFF2-40B4-BE49-F238E27FC236}">
                <a16:creationId xmlns:a16="http://schemas.microsoft.com/office/drawing/2014/main" id="{E5468335-0869-4245-A64E-49FBCA472C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310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5" y="1873627"/>
            <a:ext cx="7135905" cy="42525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Copyright Notice </a:t>
            </a:r>
            <a:r>
              <a:rPr lang="en-US" altLang="en-US" dirty="0">
                <a:cs typeface="Verdana" panose="020B0604030504040204" pitchFamily="34" charset="0"/>
              </a:rPr>
              <a:t>(optional) (not counted or numbered)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Title Page </a:t>
            </a:r>
            <a:r>
              <a:rPr lang="en-US" altLang="en-US" dirty="0">
                <a:cs typeface="Verdana" panose="020B0604030504040204" pitchFamily="34" charset="0"/>
              </a:rPr>
              <a:t>(counted, not numbered)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Signature Page </a:t>
            </a:r>
            <a:r>
              <a:rPr lang="en-US" altLang="en-US" dirty="0">
                <a:cs typeface="Verdana" panose="020B0604030504040204" pitchFamily="34" charset="0"/>
              </a:rPr>
              <a:t>(page ii)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Abstract</a:t>
            </a:r>
            <a:endParaRPr lang="en-US" altLang="en-US" dirty="0"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Dedication </a:t>
            </a:r>
            <a:r>
              <a:rPr lang="en-US" altLang="en-US" dirty="0">
                <a:cs typeface="Verdana" panose="020B0604030504040204" pitchFamily="34" charset="0"/>
              </a:rPr>
              <a:t>(optional)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Acknowledgements </a:t>
            </a:r>
            <a:r>
              <a:rPr lang="en-US" altLang="en-US" dirty="0">
                <a:cs typeface="Verdana" panose="020B0604030504040204" pitchFamily="34" charset="0"/>
              </a:rPr>
              <a:t>(optional)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Table of Contents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List of Tables </a:t>
            </a:r>
            <a:r>
              <a:rPr lang="en-US" altLang="en-US" dirty="0">
                <a:cs typeface="Verdana" panose="020B0604030504040204" pitchFamily="34" charset="0"/>
              </a:rPr>
              <a:t>(as needed)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List of Figures </a:t>
            </a:r>
            <a:r>
              <a:rPr lang="en-US" altLang="en-US" dirty="0">
                <a:cs typeface="Verdana" panose="020B0604030504040204" pitchFamily="34" charset="0"/>
              </a:rPr>
              <a:t>(as needed)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List of Illustrations </a:t>
            </a:r>
            <a:r>
              <a:rPr lang="en-US" altLang="en-US" dirty="0">
                <a:cs typeface="Verdana" panose="020B0604030504040204" pitchFamily="34" charset="0"/>
              </a:rPr>
              <a:t>(as needed)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List of Schemes </a:t>
            </a:r>
            <a:r>
              <a:rPr lang="en-US" altLang="en-US" dirty="0">
                <a:cs typeface="Verdana" panose="020B0604030504040204" pitchFamily="34" charset="0"/>
              </a:rPr>
              <a:t>(as needed)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Chapters </a:t>
            </a:r>
            <a:r>
              <a:rPr lang="en-US" altLang="en-US" dirty="0">
                <a:cs typeface="Verdana" panose="020B0604030504040204" pitchFamily="34" charset="0"/>
              </a:rPr>
              <a:t>(begin Arabic page numbering, I, II, III, IV, V) 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Bibliography </a:t>
            </a:r>
          </a:p>
          <a:p>
            <a:pPr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Appendices</a:t>
            </a: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Manuscript Organization</a:t>
            </a:r>
          </a:p>
        </p:txBody>
      </p:sp>
      <p:pic>
        <p:nvPicPr>
          <p:cNvPr id="2" name="161011_0270">
            <a:hlinkClick r:id="" action="ppaction://media"/>
            <a:extLst>
              <a:ext uri="{FF2B5EF4-FFF2-40B4-BE49-F238E27FC236}">
                <a16:creationId xmlns:a16="http://schemas.microsoft.com/office/drawing/2014/main" id="{237F13D7-81AA-4800-B81D-82733C9182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3634" y="32434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3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2" y="1873627"/>
            <a:ext cx="7978588" cy="42525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All text on this page is centered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Double space the entire page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The top margin is two-inches (2”)</a:t>
            </a:r>
          </a:p>
          <a:p>
            <a:r>
              <a:rPr lang="en-US" altLang="en-US" sz="2000" dirty="0">
                <a:cs typeface="Verdana" panose="020B0604030504040204" pitchFamily="34" charset="0"/>
              </a:rPr>
              <a:t>Title</a:t>
            </a:r>
          </a:p>
          <a:p>
            <a:pPr lvl="1"/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in all capital letters</a:t>
            </a:r>
          </a:p>
          <a:p>
            <a:pPr lvl="1"/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centered immediately below the two-inch top margin</a:t>
            </a:r>
          </a:p>
          <a:p>
            <a:pPr lvl="1"/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000" dirty="0">
                <a:cs typeface="Verdana" panose="020B0604030504040204" pitchFamily="34" charset="0"/>
              </a:rPr>
              <a:t>Graduation date</a:t>
            </a:r>
          </a:p>
          <a:p>
            <a:pPr lvl="1"/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</a:t>
            </a:r>
            <a:r>
              <a:rPr lang="en-US" alt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month, year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graduation </a:t>
            </a:r>
            <a:r>
              <a:rPr lang="en-US" altLang="en-US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(May, August or December only)</a:t>
            </a:r>
          </a:p>
          <a:p>
            <a:pPr lvl="1"/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000" dirty="0">
                <a:cs typeface="Verdana" panose="020B0604030504040204" pitchFamily="34" charset="0"/>
              </a:rPr>
              <a:t>Title page is counted as page i</a:t>
            </a:r>
          </a:p>
          <a:p>
            <a:pPr lvl="1"/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this page number is </a:t>
            </a:r>
            <a:r>
              <a:rPr lang="en-US" alt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shown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Title Page</a:t>
            </a:r>
          </a:p>
        </p:txBody>
      </p:sp>
      <p:pic>
        <p:nvPicPr>
          <p:cNvPr id="2" name="161011_0272">
            <a:hlinkClick r:id="" action="ppaction://media"/>
            <a:extLst>
              <a:ext uri="{FF2B5EF4-FFF2-40B4-BE49-F238E27FC236}">
                <a16:creationId xmlns:a16="http://schemas.microsoft.com/office/drawing/2014/main" id="{A4C58EF7-5054-4323-BDB4-12F8DBA1CB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4383" y="17176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2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4202961" y="965200"/>
            <a:ext cx="4258516" cy="5686041"/>
          </a:xfrm>
          <a:prstGeom prst="rect">
            <a:avLst/>
          </a:prstGeom>
          <a:noFill/>
          <a:ln>
            <a:solidFill>
              <a:srgbClr val="000032"/>
            </a:solidFill>
          </a:ln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Title Page</a:t>
            </a:r>
          </a:p>
        </p:txBody>
      </p:sp>
      <p:pic>
        <p:nvPicPr>
          <p:cNvPr id="2" name="161011_0273">
            <a:hlinkClick r:id="" action="ppaction://media"/>
            <a:extLst>
              <a:ext uri="{FF2B5EF4-FFF2-40B4-BE49-F238E27FC236}">
                <a16:creationId xmlns:a16="http://schemas.microsoft.com/office/drawing/2014/main" id="{C39104C7-284F-47D4-9373-11C55C251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4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5" y="1828803"/>
            <a:ext cx="7566337" cy="429736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000" dirty="0"/>
              <a:t>Title</a:t>
            </a:r>
          </a:p>
          <a:p>
            <a:pPr lvl="1"/>
            <a:r>
              <a:rPr lang="en-US" altLang="en-US" dirty="0"/>
              <a:t>All capital letters</a:t>
            </a:r>
          </a:p>
          <a:p>
            <a:pPr lvl="1"/>
            <a:r>
              <a:rPr lang="en-US" altLang="en-US" dirty="0"/>
              <a:t>Centered immediately below the two-inch top margin</a:t>
            </a:r>
          </a:p>
          <a:p>
            <a:pPr lvl="1"/>
            <a:r>
              <a:rPr lang="en-US" altLang="en-US" dirty="0"/>
              <a:t>Double spaced if two or more lines</a:t>
            </a:r>
          </a:p>
          <a:p>
            <a:pPr lvl="1"/>
            <a:endParaRPr lang="en-US" altLang="en-US" dirty="0"/>
          </a:p>
          <a:p>
            <a:r>
              <a:rPr lang="en-US" altLang="en-US" sz="2000" dirty="0"/>
              <a:t>Author’s name</a:t>
            </a:r>
            <a:r>
              <a:rPr lang="en-US" altLang="en-US" sz="1800" dirty="0"/>
              <a:t> </a:t>
            </a:r>
          </a:p>
          <a:p>
            <a:pPr lvl="1"/>
            <a:r>
              <a:rPr lang="en-US" altLang="en-US" dirty="0"/>
              <a:t>Case sensitive (not all caps).</a:t>
            </a:r>
          </a:p>
          <a:p>
            <a:pPr marL="342892" lvl="1" indent="0">
              <a:buNone/>
            </a:pPr>
            <a:endParaRPr lang="en-US" altLang="en-US" dirty="0"/>
          </a:p>
          <a:p>
            <a:r>
              <a:rPr lang="en-US" altLang="en-US" sz="2000" dirty="0"/>
              <a:t>Signature page is counted as page ii</a:t>
            </a:r>
          </a:p>
          <a:p>
            <a:pPr lvl="1"/>
            <a:endParaRPr lang="en-US" altLang="en-US" dirty="0"/>
          </a:p>
          <a:p>
            <a:r>
              <a:rPr lang="en-US" altLang="en-US" sz="2000" dirty="0"/>
              <a:t>The names of those signing are typed a single space below their titles</a:t>
            </a:r>
          </a:p>
          <a:p>
            <a:endParaRPr lang="en-US" altLang="en-US" sz="2000" dirty="0"/>
          </a:p>
          <a:p>
            <a:r>
              <a:rPr lang="en-US" altLang="en-US" sz="2000" dirty="0"/>
              <a:t>Use “Dr.”, “Mr.”, “Mrs.”, before all names  </a:t>
            </a:r>
            <a:endParaRPr lang="en-US" altLang="en-US" sz="1800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Signature Page</a:t>
            </a:r>
          </a:p>
        </p:txBody>
      </p:sp>
      <p:pic>
        <p:nvPicPr>
          <p:cNvPr id="2" name="161011_0275">
            <a:hlinkClick r:id="" action="ppaction://media"/>
            <a:extLst>
              <a:ext uri="{FF2B5EF4-FFF2-40B4-BE49-F238E27FC236}">
                <a16:creationId xmlns:a16="http://schemas.microsoft.com/office/drawing/2014/main" id="{53BF9D74-DF90-4A10-A93B-692509B54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2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Signature Page</a:t>
            </a:r>
          </a:p>
        </p:txBody>
      </p:sp>
      <p:pic>
        <p:nvPicPr>
          <p:cNvPr id="3" name="161011_0278">
            <a:hlinkClick r:id="" action="ppaction://media"/>
            <a:extLst>
              <a:ext uri="{FF2B5EF4-FFF2-40B4-BE49-F238E27FC236}">
                <a16:creationId xmlns:a16="http://schemas.microsoft.com/office/drawing/2014/main" id="{B654D0C3-348C-4437-8B53-DFC2D3064D6C}"/>
              </a:ext>
            </a:extLst>
          </p:cNvPr>
          <p:cNvPicPr>
            <a:picLocks noGrp="1" noChangeAspect="1"/>
          </p:cNvPicPr>
          <p:nvPr>
            <p:ph sz="quarter" idx="4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2683" y="3570967"/>
            <a:ext cx="609600" cy="60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435" y="734508"/>
            <a:ext cx="4825364" cy="5964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65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2961" y="1803048"/>
            <a:ext cx="7540579" cy="432312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All entries in the Table of Contents  must match </a:t>
            </a:r>
            <a:r>
              <a:rPr lang="en-US" altLang="en-US" sz="2200" b="1" i="1" u="sng" dirty="0"/>
              <a:t>exactly</a:t>
            </a:r>
            <a:r>
              <a:rPr lang="en-US" altLang="en-US" sz="2200" b="1" i="1" dirty="0"/>
              <a:t> </a:t>
            </a:r>
            <a:r>
              <a:rPr lang="en-US" altLang="en-US" sz="2200" dirty="0"/>
              <a:t>as they appear in the text including: wording, numbering, punctuation, capitalization and spelling and page number on which they appear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Preliminary pages that occur before the TOC are </a:t>
            </a:r>
            <a:r>
              <a:rPr lang="en-US" altLang="en-US" sz="2200" b="1" dirty="0"/>
              <a:t>not </a:t>
            </a:r>
            <a:r>
              <a:rPr lang="en-US" altLang="en-US" sz="2200" dirty="0"/>
              <a:t>included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Preliminary pages that occur after the TOC </a:t>
            </a:r>
            <a:r>
              <a:rPr lang="en-US" altLang="en-US" sz="2200" b="1" dirty="0"/>
              <a:t>are</a:t>
            </a:r>
            <a:r>
              <a:rPr lang="en-US" altLang="en-US" sz="2200" dirty="0"/>
              <a:t> included (e.g., List...)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Include the word “CHAPTER” after the last preliminary listing and above the first chapter listing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Chapter titles are typed in all capital letters and use Roman numbers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Subheadings are case-specific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altLang="en-US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Double Space between entries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Single space within an entry if it falls on two or more lines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Table of Contents (TOC)</a:t>
            </a:r>
          </a:p>
        </p:txBody>
      </p:sp>
      <p:pic>
        <p:nvPicPr>
          <p:cNvPr id="2" name="161011_0280">
            <a:hlinkClick r:id="" action="ppaction://media"/>
            <a:extLst>
              <a:ext uri="{FF2B5EF4-FFF2-40B4-BE49-F238E27FC236}">
                <a16:creationId xmlns:a16="http://schemas.microsoft.com/office/drawing/2014/main" id="{3CF1E338-B3AD-4F9E-9F33-3878C848FB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399" y="58213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8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5" y="1854562"/>
            <a:ext cx="8210281" cy="42329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/>
              <a:t>Chapter numbers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Roman numerals (I, II, III, IV, V)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Left-aligned</a:t>
            </a:r>
          </a:p>
          <a:p>
            <a:pPr marL="342892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/>
              <a:t>Indenting should be consistent basis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alt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If there is only one appendix, label it as APPENDIX.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If there are multiple appendices, label it as APPENDICES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Appendices should be labeled as APPENDIX A, APPENDIX B, etc. including titles in all caps.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Table of Contents (cont’d)</a:t>
            </a:r>
          </a:p>
        </p:txBody>
      </p:sp>
      <p:pic>
        <p:nvPicPr>
          <p:cNvPr id="2" name="161011_0281">
            <a:hlinkClick r:id="" action="ppaction://media"/>
            <a:extLst>
              <a:ext uri="{FF2B5EF4-FFF2-40B4-BE49-F238E27FC236}">
                <a16:creationId xmlns:a16="http://schemas.microsoft.com/office/drawing/2014/main" id="{A99EACCC-AAC5-4B05-B493-90C2D6CF6D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5113" y="27365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9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586EE-DE89-4BCD-941F-18EA7F899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333" y="1978714"/>
            <a:ext cx="7732059" cy="4099361"/>
          </a:xfrm>
        </p:spPr>
        <p:txBody>
          <a:bodyPr>
            <a:normAutofit/>
          </a:bodyPr>
          <a:lstStyle/>
          <a:p>
            <a:r>
              <a:rPr lang="en-US" sz="2000" b="1" dirty="0">
                <a:cs typeface="Verdana" panose="020B0604030504040204" pitchFamily="34" charset="0"/>
              </a:rPr>
              <a:t>Before anything else, prepare...</a:t>
            </a:r>
          </a:p>
          <a:p>
            <a:pPr marL="0" indent="0">
              <a:buNone/>
            </a:pPr>
            <a:endParaRPr lang="en-US" sz="2000" dirty="0"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cs typeface="Verdana" panose="020B0604030504040204" pitchFamily="34" charset="0"/>
              </a:rPr>
              <a:t>Guidelines</a:t>
            </a:r>
          </a:p>
          <a:p>
            <a:pPr marL="0" indent="0" algn="ctr">
              <a:buNone/>
            </a:pPr>
            <a:r>
              <a:rPr lang="en-US" sz="2000" b="1" dirty="0">
                <a:cs typeface="Verdana" panose="020B0604030504040204" pitchFamily="34" charset="0"/>
                <a:hlinkClick r:id="rId6"/>
              </a:rPr>
              <a:t>https://www.uakron.edu/gradsch/docs/gdln.pdf</a:t>
            </a:r>
            <a:r>
              <a:rPr lang="en-US" sz="2000" b="1" dirty="0">
                <a:cs typeface="Verdana" panose="020B0604030504040204" pitchFamily="34" charset="0"/>
              </a:rPr>
              <a:t>   </a:t>
            </a:r>
          </a:p>
          <a:p>
            <a:pPr marL="0" indent="0" algn="ctr">
              <a:buNone/>
            </a:pPr>
            <a:r>
              <a:rPr lang="en-US" sz="2000" b="1" dirty="0" err="1">
                <a:cs typeface="Verdana" panose="020B0604030504040204" pitchFamily="34" charset="0"/>
              </a:rPr>
              <a:t>MicroSoft</a:t>
            </a:r>
            <a:r>
              <a:rPr lang="en-US" sz="2000" b="1" dirty="0">
                <a:cs typeface="Verdana" panose="020B0604030504040204" pitchFamily="34" charset="0"/>
              </a:rPr>
              <a:t> Word Template</a:t>
            </a:r>
            <a:endParaRPr lang="en-US" sz="2000" b="1" dirty="0">
              <a:cs typeface="Verdana" panose="020B0604030504040204" pitchFamily="34" charset="0"/>
              <a:hlinkClick r:id="rId6"/>
            </a:endParaRPr>
          </a:p>
          <a:p>
            <a:pPr marL="0" indent="0" algn="ctr">
              <a:buNone/>
            </a:pPr>
            <a:r>
              <a:rPr lang="en-US" sz="2000" b="1" dirty="0">
                <a:cs typeface="Verdana" panose="020B0604030504040204" pitchFamily="34" charset="0"/>
                <a:hlinkClick r:id="rId6"/>
              </a:rPr>
              <a:t>https://www.uakron.edu/gradsch/docs/gdln.pdf</a:t>
            </a:r>
            <a:r>
              <a:rPr lang="en-US" sz="2000" b="1" dirty="0">
                <a:cs typeface="Verdan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2000" dirty="0">
              <a:cs typeface="Verdana" panose="020B0604030504040204" pitchFamily="34" charset="0"/>
            </a:endParaRPr>
          </a:p>
          <a:p>
            <a:r>
              <a:rPr lang="en-US" sz="2000" dirty="0">
                <a:cs typeface="Verdana" panose="020B0604030504040204" pitchFamily="34" charset="0"/>
              </a:rPr>
              <a:t>If you have questions, please reach out to me (</a:t>
            </a:r>
            <a:r>
              <a:rPr lang="en-US" sz="2000" dirty="0">
                <a:cs typeface="Verdana" panose="020B0604030504040204" pitchFamily="34" charset="0"/>
                <a:hlinkClick r:id="rId7"/>
              </a:rPr>
              <a:t>greene@uakron.edu</a:t>
            </a:r>
            <a:r>
              <a:rPr lang="en-US" sz="2000" dirty="0">
                <a:cs typeface="Verdana" panose="020B0604030504040204" pitchFamily="34" charset="0"/>
              </a:rPr>
              <a:t>)   </a:t>
            </a:r>
          </a:p>
          <a:p>
            <a:pPr marL="0" indent="0" algn="ctr">
              <a:buNone/>
            </a:pPr>
            <a:endParaRPr lang="en-US" sz="2000" b="1" dirty="0">
              <a:cs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4EED6-E418-4871-9FCC-03427EEFDF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Guidelines </a:t>
            </a:r>
          </a:p>
        </p:txBody>
      </p:sp>
      <p:pic>
        <p:nvPicPr>
          <p:cNvPr id="2" name="161011_0244">
            <a:hlinkClick r:id="" action="ppaction://media"/>
            <a:extLst>
              <a:ext uri="{FF2B5EF4-FFF2-40B4-BE49-F238E27FC236}">
                <a16:creationId xmlns:a16="http://schemas.microsoft.com/office/drawing/2014/main" id="{3F9CB2A0-0D9B-4122-B97F-D1BD844F78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9148" y="52831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1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r="-787" b="4760"/>
          <a:stretch/>
        </p:blipFill>
        <p:spPr bwMode="auto">
          <a:xfrm>
            <a:off x="702803" y="932346"/>
            <a:ext cx="4911256" cy="5525604"/>
          </a:xfrm>
          <a:prstGeom prst="rect">
            <a:avLst/>
          </a:prstGeom>
          <a:noFill/>
          <a:ln w="9525">
            <a:solidFill>
              <a:srgbClr val="00003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161011_0282">
            <a:hlinkClick r:id="" action="ppaction://media"/>
            <a:extLst>
              <a:ext uri="{FF2B5EF4-FFF2-40B4-BE49-F238E27FC236}">
                <a16:creationId xmlns:a16="http://schemas.microsoft.com/office/drawing/2014/main" id="{7276F8B6-79FF-4B54-8F71-881941F96F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36904" y="2819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9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9A6C0C-108A-4E0B-AC31-4A285DADA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20" y="850506"/>
            <a:ext cx="4612808" cy="5435994"/>
          </a:xfrm>
          <a:prstGeom prst="rect">
            <a:avLst/>
          </a:prstGeom>
          <a:ln>
            <a:solidFill>
              <a:srgbClr val="000032"/>
            </a:solidFill>
          </a:ln>
        </p:spPr>
      </p:pic>
      <p:pic>
        <p:nvPicPr>
          <p:cNvPr id="2" name="161011_0287">
            <a:hlinkClick r:id="" action="ppaction://media"/>
            <a:extLst>
              <a:ext uri="{FF2B5EF4-FFF2-40B4-BE49-F238E27FC236}">
                <a16:creationId xmlns:a16="http://schemas.microsoft.com/office/drawing/2014/main" id="{0EF4E7D0-BC70-42A3-A029-0A22C4BA59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5844" y="2819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TOC:  List of Tables and List of Figures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21405" y="2113038"/>
            <a:ext cx="7901188" cy="432312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/>
              <a:t>“Figure,” “Table, ” or the appropriate heading is typed above the number designation column (left).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/>
              <a:t>Type “Page” (right)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/>
              <a:t>Do not type “heading label”  before every entry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en-US" sz="2000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en-US" sz="1800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555" y="4510204"/>
            <a:ext cx="5362575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3" name="161011_0289">
            <a:hlinkClick r:id="" action="ppaction://media"/>
            <a:extLst>
              <a:ext uri="{FF2B5EF4-FFF2-40B4-BE49-F238E27FC236}">
                <a16:creationId xmlns:a16="http://schemas.microsoft.com/office/drawing/2014/main" id="{014DCC3A-09FC-434E-9381-739B6909F3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4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TOC:  List of Tables and List of Figures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3" y="1803048"/>
            <a:ext cx="7901188" cy="432312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en-US" sz="18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dirty="0"/>
              <a:t>All entries in List of Tables, List of Figures, </a:t>
            </a:r>
            <a:r>
              <a:rPr lang="en-US" altLang="en-US" sz="2000" dirty="0" err="1"/>
              <a:t>etc</a:t>
            </a:r>
            <a:r>
              <a:rPr lang="en-US" altLang="en-US" sz="2000" dirty="0"/>
              <a:t> must match </a:t>
            </a:r>
            <a:r>
              <a:rPr lang="en-US" altLang="en-US" sz="2000" b="1" u="sng" dirty="0"/>
              <a:t>exactly</a:t>
            </a:r>
            <a:r>
              <a:rPr lang="en-US" altLang="en-US" sz="2000" dirty="0"/>
              <a:t> as they appear in the text, including: wording, numbering, punctuation, capitalization and spelling and page number on which the table/figure appears.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altLang="en-US" sz="2000" b="1" dirty="0"/>
              <a:t>Exception</a:t>
            </a:r>
            <a:r>
              <a:rPr lang="en-US" altLang="en-US" sz="2000" dirty="0"/>
              <a:t> – if the description is too long, you may opt to include only the first full sentence of the description.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altLang="en-US" sz="2000" dirty="0"/>
          </a:p>
          <a:p>
            <a:endParaRPr lang="en-US" dirty="0"/>
          </a:p>
        </p:txBody>
      </p:sp>
      <p:pic>
        <p:nvPicPr>
          <p:cNvPr id="3" name="161011_0291">
            <a:hlinkClick r:id="" action="ppaction://media"/>
            <a:extLst>
              <a:ext uri="{FF2B5EF4-FFF2-40B4-BE49-F238E27FC236}">
                <a16:creationId xmlns:a16="http://schemas.microsoft.com/office/drawing/2014/main" id="{14268F48-16E7-4F25-8C68-47F39CCF3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399" y="50590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29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TOC:  List of Tables and List of Figures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80" y="1667934"/>
            <a:ext cx="7316237" cy="49549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" name="161011_0292">
            <a:hlinkClick r:id="" action="ppaction://media"/>
            <a:extLst>
              <a:ext uri="{FF2B5EF4-FFF2-40B4-BE49-F238E27FC236}">
                <a16:creationId xmlns:a16="http://schemas.microsoft.com/office/drawing/2014/main" id="{76C04133-6012-4E9C-AD5F-DDAFC27BCF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198" y="21832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1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TOC:  List of Tables and List of Figures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3" y="1803048"/>
            <a:ext cx="7901188" cy="4323121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Do not use combinations of letters and number for your table/figure designations.  </a:t>
            </a:r>
          </a:p>
          <a:p>
            <a:endParaRPr lang="en-US" altLang="en-US" sz="2000" dirty="0"/>
          </a:p>
          <a:p>
            <a:pPr lvl="2"/>
            <a:r>
              <a:rPr lang="en-US" altLang="en-US" sz="2400" dirty="0"/>
              <a:t>Example:  If working in Chapter 4</a:t>
            </a:r>
          </a:p>
          <a:p>
            <a:pPr marL="685783" lvl="2" indent="0">
              <a:buNone/>
            </a:pPr>
            <a:endParaRPr lang="en-US" altLang="en-US" sz="2400" dirty="0"/>
          </a:p>
          <a:p>
            <a:pPr lvl="3"/>
            <a:r>
              <a:rPr lang="en-US" altLang="en-US" sz="2400" b="1" u="sng" dirty="0"/>
              <a:t>Do Use</a:t>
            </a:r>
            <a:r>
              <a:rPr lang="en-US" altLang="en-US" sz="2400" dirty="0"/>
              <a:t>:  4.2, 4.3, 4.4 </a:t>
            </a:r>
          </a:p>
          <a:p>
            <a:pPr lvl="3"/>
            <a:endParaRPr lang="en-US" altLang="en-US" sz="2400" dirty="0"/>
          </a:p>
          <a:p>
            <a:pPr lvl="3"/>
            <a:r>
              <a:rPr lang="en-US" altLang="en-US" sz="2400" b="1" u="sng" dirty="0"/>
              <a:t>Do Not Use</a:t>
            </a:r>
            <a:r>
              <a:rPr lang="en-US" altLang="en-US" sz="2400" dirty="0"/>
              <a:t>:  4A, 4B, 4C </a:t>
            </a:r>
          </a:p>
          <a:p>
            <a:pPr marL="342892" lvl="1" indent="0">
              <a:buNone/>
            </a:pP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161011_0294">
            <a:hlinkClick r:id="" action="ppaction://media"/>
            <a:extLst>
              <a:ext uri="{FF2B5EF4-FFF2-40B4-BE49-F238E27FC236}">
                <a16:creationId xmlns:a16="http://schemas.microsoft.com/office/drawing/2014/main" id="{F4595384-D5E7-4FE2-B006-892F8FFE0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8197" y="52533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8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Tables / Figure with the Text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3" y="1944714"/>
            <a:ext cx="7823915" cy="41814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Table titles appear </a:t>
            </a:r>
            <a:r>
              <a:rPr lang="en-US" sz="1800" b="1" dirty="0"/>
              <a:t>above</a:t>
            </a:r>
            <a:r>
              <a:rPr lang="en-US" sz="1800" dirty="0"/>
              <a:t> the table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Figure captions are to be placed </a:t>
            </a:r>
            <a:r>
              <a:rPr lang="en-US" sz="1800" b="1" dirty="0"/>
              <a:t>below </a:t>
            </a:r>
            <a:r>
              <a:rPr lang="en-US" sz="1800" dirty="0"/>
              <a:t>the figure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Do not bold any part of the title or caption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Each must be numbered consecutively in Arabic numbers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800" dirty="0"/>
              <a:t>Landscaped entries are acceptable </a:t>
            </a:r>
          </a:p>
        </p:txBody>
      </p:sp>
      <p:pic>
        <p:nvPicPr>
          <p:cNvPr id="3" name="161011_0298">
            <a:hlinkClick r:id="" action="ppaction://media"/>
            <a:extLst>
              <a:ext uri="{FF2B5EF4-FFF2-40B4-BE49-F238E27FC236}">
                <a16:creationId xmlns:a16="http://schemas.microsoft.com/office/drawing/2014/main" id="{45B13DF1-FE58-4716-92B8-A8D9F4AA93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9560" y="49927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2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Tables / Figure with the 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498" y="2596533"/>
            <a:ext cx="3543301" cy="2388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" y="2596533"/>
            <a:ext cx="4496511" cy="2388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161011_0303">
            <a:hlinkClick r:id="" action="ppaction://media"/>
            <a:extLst>
              <a:ext uri="{FF2B5EF4-FFF2-40B4-BE49-F238E27FC236}">
                <a16:creationId xmlns:a16="http://schemas.microsoft.com/office/drawing/2014/main" id="{467E1CF8-96F4-46AB-BF2A-CCFA7F3E7C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2399" y="53039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570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Body of the Manuscript / Text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777289"/>
            <a:ext cx="7579216" cy="4348879"/>
          </a:xfrm>
        </p:spPr>
        <p:txBody>
          <a:bodyPr>
            <a:normAutofit/>
          </a:bodyPr>
          <a:lstStyle/>
          <a:p>
            <a:r>
              <a:rPr lang="en-US" altLang="en-US" sz="2100" dirty="0"/>
              <a:t>This begins the Arabic page numbering (1, 2, 3)</a:t>
            </a:r>
          </a:p>
          <a:p>
            <a:endParaRPr lang="en-US" altLang="en-US" sz="2100" dirty="0"/>
          </a:p>
          <a:p>
            <a:r>
              <a:rPr lang="en-US" altLang="en-US" sz="2100" dirty="0"/>
              <a:t>Page numbers are centered at the 1” bottom margin</a:t>
            </a:r>
          </a:p>
          <a:p>
            <a:pPr marL="0" indent="0">
              <a:buNone/>
            </a:pPr>
            <a:endParaRPr lang="en-US" altLang="en-US" sz="2100" dirty="0"/>
          </a:p>
          <a:p>
            <a:r>
              <a:rPr lang="en-US" altLang="en-US" sz="2100" dirty="0"/>
              <a:t>All text is double spaced throughout</a:t>
            </a:r>
          </a:p>
          <a:p>
            <a:pPr>
              <a:buNone/>
            </a:pPr>
            <a:endParaRPr lang="en-US" altLang="en-US" sz="2100" dirty="0"/>
          </a:p>
          <a:p>
            <a:r>
              <a:rPr lang="en-US" altLang="en-US" sz="2100" dirty="0"/>
              <a:t>At least two lines of text must appear at the top and bottom of each page</a:t>
            </a:r>
          </a:p>
          <a:p>
            <a:pPr lvl="1"/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Remember:  No widows/orphans</a:t>
            </a:r>
          </a:p>
          <a:p>
            <a:pPr lvl="1"/>
            <a:endParaRPr lang="en-US" altLang="en-US" sz="2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161011_0305">
            <a:hlinkClick r:id="" action="ppaction://media"/>
            <a:extLst>
              <a:ext uri="{FF2B5EF4-FFF2-40B4-BE49-F238E27FC236}">
                <a16:creationId xmlns:a16="http://schemas.microsoft.com/office/drawing/2014/main" id="{FEBDDA69-740A-4834-8082-DD3323F1A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2009" y="55397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09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Body of the Manuscript / Text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777289"/>
            <a:ext cx="7579216" cy="4348879"/>
          </a:xfrm>
        </p:spPr>
        <p:txBody>
          <a:bodyPr>
            <a:normAutofit/>
          </a:bodyPr>
          <a:lstStyle/>
          <a:p>
            <a:pPr marL="342882" lvl="1" indent="0">
              <a:buNone/>
            </a:pPr>
            <a:endParaRPr lang="en-US" altLang="en-US" sz="2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sz="2100" dirty="0"/>
              <a:t>All subheadings must be followed by at least two lines of text</a:t>
            </a:r>
          </a:p>
          <a:p>
            <a:pPr lvl="1"/>
            <a:endParaRPr lang="en-US" altLang="en-US" sz="2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sz="2100" dirty="0"/>
              <a:t>Page margins</a:t>
            </a:r>
          </a:p>
          <a:p>
            <a:pPr lvl="1"/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1” for top</a:t>
            </a:r>
          </a:p>
          <a:p>
            <a:pPr lvl="1"/>
            <a:r>
              <a:rPr lang="en-US" altLang="en-US" sz="2100" b="1" dirty="0">
                <a:latin typeface="Verdana" panose="020B0604030504040204" pitchFamily="34" charset="0"/>
                <a:ea typeface="Verdana" panose="020B0604030504040204" pitchFamily="34" charset="0"/>
              </a:rPr>
              <a:t>except</a:t>
            </a:r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: top margin on chapter title pages (2”)</a:t>
            </a:r>
          </a:p>
          <a:p>
            <a:pPr lvl="1"/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1.5” left</a:t>
            </a:r>
          </a:p>
          <a:p>
            <a:pPr lvl="1"/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1” right </a:t>
            </a:r>
          </a:p>
          <a:p>
            <a:pPr lvl="1"/>
            <a:r>
              <a:rPr lang="en-US" altLang="en-US" sz="2100" dirty="0">
                <a:latin typeface="Verdana" panose="020B0604030504040204" pitchFamily="34" charset="0"/>
                <a:ea typeface="Verdana" panose="020B0604030504040204" pitchFamily="34" charset="0"/>
              </a:rPr>
              <a:t>1” bottom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161011_0307">
            <a:hlinkClick r:id="" action="ppaction://media"/>
            <a:extLst>
              <a:ext uri="{FF2B5EF4-FFF2-40B4-BE49-F238E27FC236}">
                <a16:creationId xmlns:a16="http://schemas.microsoft.com/office/drawing/2014/main" id="{80C107A9-BEFF-4950-AAD3-D187F8A537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2009" y="503251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2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A139D-71EE-449E-8DE8-837E9E050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811" y="1965266"/>
            <a:ext cx="7765024" cy="3569231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standards of presentation</a:t>
            </a:r>
          </a:p>
          <a:p>
            <a:pPr marL="457178" lvl="1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Standards are applied consistently to all departments and programs</a:t>
            </a:r>
          </a:p>
          <a:p>
            <a:pPr marL="457178" lvl="1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Precise and complete presentation</a:t>
            </a:r>
          </a:p>
          <a:p>
            <a:pPr lvl="1"/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publications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6E9C80-18A4-4593-BE21-B50882E5C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Why Formatting</a:t>
            </a:r>
          </a:p>
        </p:txBody>
      </p:sp>
      <p:pic>
        <p:nvPicPr>
          <p:cNvPr id="2" name="161011_0245">
            <a:hlinkClick r:id="" action="ppaction://media"/>
            <a:extLst>
              <a:ext uri="{FF2B5EF4-FFF2-40B4-BE49-F238E27FC236}">
                <a16:creationId xmlns:a16="http://schemas.microsoft.com/office/drawing/2014/main" id="{487DDFD2-7D38-480C-9F32-69F603DC66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9523" y="4948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3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777289"/>
            <a:ext cx="7579216" cy="4348879"/>
          </a:xfrm>
        </p:spPr>
        <p:txBody>
          <a:bodyPr>
            <a:normAutofit/>
          </a:bodyPr>
          <a:lstStyle/>
          <a:p>
            <a:pPr marL="342882" lvl="1" indent="0">
              <a:buNone/>
            </a:pPr>
            <a:endParaRPr lang="en-US" altLang="en-US" sz="2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48" y="1131569"/>
            <a:ext cx="4481113" cy="5571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265" y="1131569"/>
            <a:ext cx="4604879" cy="5560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161011_0308">
            <a:hlinkClick r:id="" action="ppaction://media"/>
            <a:extLst>
              <a:ext uri="{FF2B5EF4-FFF2-40B4-BE49-F238E27FC236}">
                <a16:creationId xmlns:a16="http://schemas.microsoft.com/office/drawing/2014/main" id="{45B18204-1938-459A-99E0-53E51D033C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3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Chapter Title Pages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815923"/>
            <a:ext cx="7939824" cy="43102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A chapter title page is the start of a new chapter.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All chapter title pages have a 2” top margin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All chapters start with its own separate page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CHAPTER I, II, III, etc. is typed in all capital letters without punctuation, centered between the margins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9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161011_0310">
            <a:hlinkClick r:id="" action="ppaction://media"/>
            <a:extLst>
              <a:ext uri="{FF2B5EF4-FFF2-40B4-BE49-F238E27FC236}">
                <a16:creationId xmlns:a16="http://schemas.microsoft.com/office/drawing/2014/main" id="{5D7E659E-7DC4-4916-B22D-4021FB4C1D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7513" y="53196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3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Chapter Title Pages (cont’d)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1" y="1815923"/>
            <a:ext cx="7939824" cy="43102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/>
              <a:t>The chapter title is typed in all capital letters two spaces below the heading, centered between the margins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Should the title be more than one line, it will be double spaced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altLang="en-US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/>
              <a:t>Text of the chapter begins three spaces below the chapter title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en-US" sz="1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/>
              <a:t>If a subheading follows a chapter title, it is placed three spaces below the chapter title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alt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Text is then two spaces below the subheading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alt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3" name="161011_0311">
            <a:hlinkClick r:id="" action="ppaction://media"/>
            <a:extLst>
              <a:ext uri="{FF2B5EF4-FFF2-40B4-BE49-F238E27FC236}">
                <a16:creationId xmlns:a16="http://schemas.microsoft.com/office/drawing/2014/main" id="{E47C3541-8A86-42D8-B386-862A07548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7513" y="52931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1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Chapter Title Page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0502" y="754379"/>
            <a:ext cx="4766297" cy="59262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161011_0312">
            <a:hlinkClick r:id="" action="ppaction://media"/>
            <a:extLst>
              <a:ext uri="{FF2B5EF4-FFF2-40B4-BE49-F238E27FC236}">
                <a16:creationId xmlns:a16="http://schemas.microsoft.com/office/drawing/2014/main" id="{25EB29DA-32FC-4D26-8CF5-CFBC9F599A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3026" y="53903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3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Bibliography, References or Literature Cited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3" y="1880315"/>
            <a:ext cx="7450427" cy="42458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REFERENCES or BIBLIOGRAPHY - all caps &amp; centered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2” top margin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Page numbering continues in Arabic numerals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Single space </a:t>
            </a:r>
            <a:r>
              <a:rPr lang="en-US" altLang="en-US" sz="2000" u="sng" dirty="0"/>
              <a:t>within</a:t>
            </a:r>
            <a:r>
              <a:rPr lang="en-US" altLang="en-US" sz="2000" dirty="0"/>
              <a:t> entries with double space </a:t>
            </a:r>
            <a:r>
              <a:rPr lang="en-US" altLang="en-US" sz="2000" u="sng" dirty="0"/>
              <a:t>between</a:t>
            </a:r>
            <a:r>
              <a:rPr lang="en-US" altLang="en-US" sz="2000" dirty="0"/>
              <a:t> entries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/>
              <a:t>Lists ALL sources used in your work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000" dirty="0"/>
          </a:p>
          <a:p>
            <a:endParaRPr lang="en-US" dirty="0"/>
          </a:p>
        </p:txBody>
      </p:sp>
      <p:pic>
        <p:nvPicPr>
          <p:cNvPr id="3" name="161011_0314">
            <a:hlinkClick r:id="" action="ppaction://media"/>
            <a:extLst>
              <a:ext uri="{FF2B5EF4-FFF2-40B4-BE49-F238E27FC236}">
                <a16:creationId xmlns:a16="http://schemas.microsoft.com/office/drawing/2014/main" id="{07BE4934-60CD-4CE5-8EF3-1C90169418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Appendices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3" y="1687137"/>
            <a:ext cx="7901188" cy="443903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The material must be set up like a new section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If there is only </a:t>
            </a:r>
            <a:r>
              <a:rPr lang="en-US" altLang="en-US" sz="2200" b="1" dirty="0"/>
              <a:t>one appendix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APPENDIX centered below the 2” top margin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Text/material to follow three spaces below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/>
              <a:t>If there are </a:t>
            </a:r>
            <a:r>
              <a:rPr lang="en-US" altLang="en-US" sz="2200" b="1" dirty="0"/>
              <a:t>two or more appendices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Each appendix should be treated as a separate section with its own title page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Labeled Appendix A, Appendix B, etc.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Be sure to add the individual appendix titles in the TOC 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A division page is inserted before Appendix A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The word APPENDICES will be centered between the margins, slightly above the center of the page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Page number placement continues as in text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2200" dirty="0">
                <a:latin typeface="Verdana" panose="020B0604030504040204" pitchFamily="34" charset="0"/>
                <a:ea typeface="Verdana" panose="020B0604030504040204" pitchFamily="34" charset="0"/>
              </a:rPr>
              <a:t>This page will appear in the TOC as well</a:t>
            </a:r>
          </a:p>
          <a:p>
            <a:endParaRPr lang="en-US" dirty="0"/>
          </a:p>
        </p:txBody>
      </p:sp>
      <p:pic>
        <p:nvPicPr>
          <p:cNvPr id="3" name="161011_0316">
            <a:hlinkClick r:id="" action="ppaction://media"/>
            <a:extLst>
              <a:ext uri="{FF2B5EF4-FFF2-40B4-BE49-F238E27FC236}">
                <a16:creationId xmlns:a16="http://schemas.microsoft.com/office/drawing/2014/main" id="{EB9CF6B5-92BB-41ED-8FA7-3FAC66102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8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25730" y="1291590"/>
            <a:ext cx="4335576" cy="5417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0839" y="1291590"/>
            <a:ext cx="4283706" cy="54178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161011_0318">
            <a:hlinkClick r:id="" action="ppaction://media"/>
            <a:extLst>
              <a:ext uri="{FF2B5EF4-FFF2-40B4-BE49-F238E27FC236}">
                <a16:creationId xmlns:a16="http://schemas.microsoft.com/office/drawing/2014/main" id="{F9EA08A3-F7B3-43E0-B2BE-CE24419592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74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Format Checking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5" y="1860331"/>
            <a:ext cx="7725103" cy="426583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If at any time you have questions, please contact me.</a:t>
            </a:r>
          </a:p>
          <a:p>
            <a:pPr marL="0" indent="0">
              <a:buNone/>
            </a:pPr>
            <a:endParaRPr lang="en-US" sz="2800" dirty="0"/>
          </a:p>
          <a:p>
            <a:pPr algn="ctr"/>
            <a:r>
              <a:rPr lang="en-US" sz="3200" dirty="0">
                <a:hlinkClick r:id="rId6"/>
              </a:rPr>
              <a:t>greene@uakron.edu</a:t>
            </a:r>
            <a:r>
              <a:rPr lang="en-US" sz="3200" dirty="0"/>
              <a:t>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330-972-2135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 descr="Dept. of Nance: Sign, Sign, Everywhere A Sign: Is It Just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130040"/>
            <a:ext cx="2727960" cy="2727960"/>
          </a:xfrm>
          <a:prstGeom prst="rect">
            <a:avLst/>
          </a:prstGeom>
        </p:spPr>
      </p:pic>
      <p:pic>
        <p:nvPicPr>
          <p:cNvPr id="3" name="161011_0319">
            <a:hlinkClick r:id="" action="ppaction://media"/>
            <a:extLst>
              <a:ext uri="{FF2B5EF4-FFF2-40B4-BE49-F238E27FC236}">
                <a16:creationId xmlns:a16="http://schemas.microsoft.com/office/drawing/2014/main" id="{608E9777-C9B2-40A7-AC38-43C12A6BB9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528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2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Electronic Submission Procedures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5" y="1765744"/>
            <a:ext cx="7914289" cy="4360425"/>
          </a:xfrm>
        </p:spPr>
        <p:txBody>
          <a:bodyPr>
            <a:normAutofit/>
          </a:bodyPr>
          <a:lstStyle/>
          <a:p>
            <a:pPr marL="0" lvl="3" indent="0">
              <a:lnSpc>
                <a:spcPct val="100000"/>
              </a:lnSpc>
              <a:spcBef>
                <a:spcPts val="0"/>
              </a:spcBef>
              <a:buClr>
                <a:srgbClr val="000032"/>
              </a:buClr>
              <a:buSzPct val="100000"/>
              <a:buNone/>
            </a:pPr>
            <a:endParaRPr lang="en-US" altLang="en-US" sz="2400" dirty="0">
              <a:solidFill>
                <a:srgbClr val="3A3A5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3" indent="0">
              <a:lnSpc>
                <a:spcPct val="100000"/>
              </a:lnSpc>
              <a:spcBef>
                <a:spcPts val="0"/>
              </a:spcBef>
              <a:buClr>
                <a:srgbClr val="000032"/>
              </a:buClr>
              <a:buSzPct val="100000"/>
              <a:buNone/>
            </a:pPr>
            <a:r>
              <a:rPr lang="en-US" altLang="en-US" sz="2400" dirty="0">
                <a:solidFill>
                  <a:srgbClr val="3A3A5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Uploading your ETD to </a:t>
            </a:r>
            <a:r>
              <a:rPr lang="en-US" altLang="en-US" sz="2400" dirty="0" err="1">
                <a:solidFill>
                  <a:srgbClr val="3A3A5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OhioLink</a:t>
            </a:r>
            <a:endParaRPr lang="en-US" altLang="en-US" sz="2400" dirty="0">
              <a:solidFill>
                <a:srgbClr val="3A3A5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3" indent="0">
              <a:lnSpc>
                <a:spcPct val="100000"/>
              </a:lnSpc>
              <a:spcBef>
                <a:spcPts val="0"/>
              </a:spcBef>
              <a:buClr>
                <a:srgbClr val="000032"/>
              </a:buClr>
              <a:buSzPct val="100000"/>
              <a:buNone/>
            </a:pPr>
            <a:endParaRPr lang="en-US" altLang="en-US" sz="2400" dirty="0">
              <a:solidFill>
                <a:srgbClr val="3A3A5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472" lvl="4" indent="-571472">
              <a:lnSpc>
                <a:spcPct val="100000"/>
              </a:lnSpc>
              <a:spcBef>
                <a:spcPts val="0"/>
              </a:spcBef>
              <a:buClr>
                <a:srgbClr val="000032"/>
              </a:buClr>
              <a:buSzPct val="100000"/>
            </a:pPr>
            <a:r>
              <a:rPr lang="en-US" altLang="en-US" sz="2400" dirty="0">
                <a:solidFill>
                  <a:srgbClr val="3A3A5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https://etdadmin.ohiolink.edu</a:t>
            </a:r>
            <a:r>
              <a:rPr lang="en-US" altLang="en-US" sz="2400" dirty="0">
                <a:solidFill>
                  <a:srgbClr val="3A3A5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571472" lvl="4" indent="-571472">
              <a:lnSpc>
                <a:spcPct val="100000"/>
              </a:lnSpc>
              <a:spcBef>
                <a:spcPts val="0"/>
              </a:spcBef>
              <a:buClr>
                <a:srgbClr val="000032"/>
              </a:buClr>
              <a:buSzPct val="100000"/>
            </a:pPr>
            <a:endParaRPr lang="en-US" altLang="en-US" sz="2400" dirty="0">
              <a:solidFill>
                <a:srgbClr val="3A3A5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3" name="161011_0320">
            <a:hlinkClick r:id="" action="ppaction://media"/>
            <a:extLst>
              <a:ext uri="{FF2B5EF4-FFF2-40B4-BE49-F238E27FC236}">
                <a16:creationId xmlns:a16="http://schemas.microsoft.com/office/drawing/2014/main" id="{5F845741-11B2-4A75-8EAD-8BFAD4F695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1253" y="46879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1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Format Checking and </a:t>
            </a:r>
            <a:r>
              <a:rPr lang="en-US" dirty="0" err="1"/>
              <a:t>OhioLINK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3" y="1923395"/>
            <a:ext cx="7851227" cy="4202771"/>
          </a:xfrm>
        </p:spPr>
        <p:txBody>
          <a:bodyPr>
            <a:normAutofit/>
          </a:bodyPr>
          <a:lstStyle/>
          <a:p>
            <a:r>
              <a:rPr lang="en-US" sz="2400" dirty="0"/>
              <a:t>Please note your manuscript will not be visible to the public when you upload it to </a:t>
            </a:r>
            <a:r>
              <a:rPr lang="en-US" sz="2400" dirty="0" err="1"/>
              <a:t>OhioLink</a:t>
            </a:r>
            <a:r>
              <a:rPr lang="en-US" sz="2400" dirty="0"/>
              <a:t>.  It will only be visible to me.</a:t>
            </a:r>
          </a:p>
          <a:p>
            <a:endParaRPr lang="en-US" sz="2400" dirty="0"/>
          </a:p>
          <a:p>
            <a:r>
              <a:rPr lang="en-US" sz="2400" dirty="0"/>
              <a:t>Your manuscript will be released for public view after your degree has been conferred by the University Registrar. </a:t>
            </a:r>
            <a:r>
              <a:rPr lang="en-US" sz="2400" i="1" dirty="0"/>
              <a:t>Exception: When a delay of publication has been submitted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161011_0322">
            <a:hlinkClick r:id="" action="ppaction://media"/>
            <a:extLst>
              <a:ext uri="{FF2B5EF4-FFF2-40B4-BE49-F238E27FC236}">
                <a16:creationId xmlns:a16="http://schemas.microsoft.com/office/drawing/2014/main" id="{0717581A-5795-40D3-B9E2-D63810F105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399" y="52401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1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3" y="1943105"/>
            <a:ext cx="7781924" cy="41830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Correct margins are: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Left side 1.5”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exceptions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Right side 1.0”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exceptions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Top 1.0”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exception</a:t>
            </a:r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pages that carry major headings, such as preliminary pages and chapter titles, must have a 2.0” top margin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Bottom 1.0”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exception</a:t>
            </a:r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when the last page of a chapter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None/>
            </a:pPr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>
                <a:cs typeface="Verdana" panose="020B0604030504040204" pitchFamily="34" charset="0"/>
              </a:rPr>
              <a:t>Figures and tables must fit within the margins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Page Format / Margins</a:t>
            </a:r>
          </a:p>
        </p:txBody>
      </p:sp>
      <p:pic>
        <p:nvPicPr>
          <p:cNvPr id="2" name="161011_0246">
            <a:hlinkClick r:id="" action="ppaction://media"/>
            <a:extLst>
              <a:ext uri="{FF2B5EF4-FFF2-40B4-BE49-F238E27FC236}">
                <a16:creationId xmlns:a16="http://schemas.microsoft.com/office/drawing/2014/main" id="{743608CA-6B21-4094-9153-88361F207F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81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Delay of Publication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72967" y="1765739"/>
            <a:ext cx="7740868" cy="4713891"/>
          </a:xfrm>
        </p:spPr>
        <p:txBody>
          <a:bodyPr>
            <a:normAutofit/>
          </a:bodyPr>
          <a:lstStyle/>
          <a:p>
            <a:pPr marL="342882" lvl="1" indent="0">
              <a:buNone/>
            </a:pPr>
            <a:endParaRPr lang="en-US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82" lvl="1" indent="0">
              <a:buNone/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How To:  (2 step process)</a:t>
            </a:r>
          </a:p>
          <a:p>
            <a:pPr marL="342882" lvl="1" indent="0">
              <a:buNone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082" lvl="1" indent="-457200">
              <a:buAutoNum type="arabicParenR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Enter the delay of publication information to </a:t>
            </a:r>
            <a:r>
              <a:rPr lang="en-US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OhioLink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 when  you upload your manuscript.  </a:t>
            </a:r>
          </a:p>
          <a:p>
            <a:pPr marL="800082" lvl="1" indent="-457200">
              <a:buAutoNum type="arabicParenR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082" lvl="1" indent="-457200">
              <a:buAutoNum type="arabicParenR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Complete and return the Delay of Publication Form (</a:t>
            </a:r>
            <a:r>
              <a:rPr lang="en-US" sz="2400" dirty="0">
                <a:solidFill>
                  <a:prstClr val="black"/>
                </a:solidFill>
                <a:hlinkClick r:id="rId6"/>
              </a:rPr>
              <a:t>https://www.uakron.edu/dotAsset/677911.pdf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lvl="1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892" lvl="1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161011_0324">
            <a:hlinkClick r:id="" action="ppaction://media"/>
            <a:extLst>
              <a:ext uri="{FF2B5EF4-FFF2-40B4-BE49-F238E27FC236}">
                <a16:creationId xmlns:a16="http://schemas.microsoft.com/office/drawing/2014/main" id="{2BBE63DC-6EE0-4CBF-9FA4-DA5F328AF1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3322" y="15851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55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DB05DB-AA44-43BA-BD6C-2BAA90163D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857191"/>
            <a:ext cx="9144000" cy="901700"/>
          </a:xfrm>
        </p:spPr>
        <p:txBody>
          <a:bodyPr/>
          <a:lstStyle/>
          <a:p>
            <a:r>
              <a:rPr lang="en-US" dirty="0"/>
              <a:t>Important Dates</a:t>
            </a:r>
          </a:p>
          <a:p>
            <a:endParaRPr lang="en-US" dirty="0"/>
          </a:p>
        </p:txBody>
      </p:sp>
      <p:pic>
        <p:nvPicPr>
          <p:cNvPr id="3" name="Picture 2" descr="Planning Ahea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589557"/>
            <a:ext cx="3810000" cy="2533650"/>
          </a:xfrm>
          <a:prstGeom prst="rect">
            <a:avLst/>
          </a:prstGeom>
        </p:spPr>
      </p:pic>
      <p:pic>
        <p:nvPicPr>
          <p:cNvPr id="4" name="161011_0328">
            <a:hlinkClick r:id="" action="ppaction://media"/>
            <a:extLst>
              <a:ext uri="{FF2B5EF4-FFF2-40B4-BE49-F238E27FC236}">
                <a16:creationId xmlns:a16="http://schemas.microsoft.com/office/drawing/2014/main" id="{3716E75C-D956-43BF-B510-60BC09F1C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7931" y="55507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7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 and Contact Information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4" y="2033755"/>
            <a:ext cx="7788165" cy="409241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1800" b="1" dirty="0"/>
              <a:t>Karen L. Greene, PhD</a:t>
            </a:r>
          </a:p>
          <a:p>
            <a:pPr marL="0" indent="0" algn="ctr">
              <a:buNone/>
            </a:pPr>
            <a:r>
              <a:rPr lang="en-US" sz="1800" b="1" dirty="0"/>
              <a:t>Director, Graduate School &amp; Student Services</a:t>
            </a:r>
          </a:p>
          <a:p>
            <a:pPr marL="0" indent="0" algn="ctr">
              <a:buNone/>
            </a:pPr>
            <a:r>
              <a:rPr lang="en-US" sz="1800" b="1" dirty="0"/>
              <a:t>Graduate School | Leigh Hall 515</a:t>
            </a:r>
          </a:p>
          <a:p>
            <a:pPr marL="0" indent="0" algn="ctr">
              <a:buNone/>
            </a:pPr>
            <a:r>
              <a:rPr lang="en-US" sz="1800" b="1" dirty="0">
                <a:hlinkClick r:id="rId6"/>
              </a:rPr>
              <a:t>greene@uakron.edu</a:t>
            </a:r>
            <a:r>
              <a:rPr lang="en-US" sz="1800" b="1" dirty="0"/>
              <a:t> </a:t>
            </a:r>
          </a:p>
          <a:p>
            <a:pPr marL="0" indent="0" algn="ctr">
              <a:buNone/>
            </a:pPr>
            <a:r>
              <a:rPr lang="en-US" sz="1800" b="1" dirty="0"/>
              <a:t>330-972-2135</a:t>
            </a:r>
          </a:p>
        </p:txBody>
      </p:sp>
      <p:pic>
        <p:nvPicPr>
          <p:cNvPr id="3" name="161011_0329">
            <a:hlinkClick r:id="" action="ppaction://media"/>
            <a:extLst>
              <a:ext uri="{FF2B5EF4-FFF2-40B4-BE49-F238E27FC236}">
                <a16:creationId xmlns:a16="http://schemas.microsoft.com/office/drawing/2014/main" id="{71BFBC01-6970-466C-8C3A-B1F9C5AD02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486" y="509877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22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6"/>
          <a:srcRect r="1650" b="939"/>
          <a:stretch/>
        </p:blipFill>
        <p:spPr>
          <a:xfrm>
            <a:off x="4827591" y="723900"/>
            <a:ext cx="3983037" cy="52403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tretch>
            <a:fillRect/>
          </a:stretch>
        </p:blipFill>
        <p:spPr>
          <a:xfrm>
            <a:off x="361949" y="723900"/>
            <a:ext cx="4021139" cy="5240339"/>
          </a:xfrm>
          <a:prstGeom prst="rect">
            <a:avLst/>
          </a:prstGeom>
          <a:ln>
            <a:solidFill>
              <a:srgbClr val="000032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882702" y="723903"/>
            <a:ext cx="1766047" cy="925607"/>
            <a:chOff x="882697" y="723900"/>
            <a:chExt cx="1766047" cy="925606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914400" y="723900"/>
              <a:ext cx="0" cy="92560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882697" y="923365"/>
              <a:ext cx="17660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</a:rPr>
                <a:t>2” top margin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5" y="1884683"/>
            <a:ext cx="760553" cy="643365"/>
            <a:chOff x="304800" y="1884682"/>
            <a:chExt cx="760553" cy="643365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304800" y="2528047"/>
              <a:ext cx="6096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61951" y="1884682"/>
              <a:ext cx="703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1.5” left margin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61071" y="1884683"/>
            <a:ext cx="679168" cy="643364"/>
            <a:chOff x="3761070" y="1884683"/>
            <a:chExt cx="679168" cy="643364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919538" y="2519082"/>
              <a:ext cx="457200" cy="89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761070" y="1884683"/>
              <a:ext cx="679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1” right margin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27592" y="723901"/>
            <a:ext cx="3983037" cy="5240339"/>
            <a:chOff x="4827588" y="723900"/>
            <a:chExt cx="3983037" cy="5240338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4827588" y="1649506"/>
              <a:ext cx="2643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8633012" y="1649506"/>
              <a:ext cx="17761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8" idx="2"/>
            </p:cNvCxnSpPr>
            <p:nvPr/>
          </p:nvCxnSpPr>
          <p:spPr>
            <a:xfrm flipH="1">
              <a:off x="6819107" y="5701553"/>
              <a:ext cx="3034" cy="2626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6409765" y="723900"/>
              <a:ext cx="0" cy="199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 rot="19916496">
            <a:off x="5321437" y="2624435"/>
            <a:ext cx="2821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Incorrect</a:t>
            </a:r>
          </a:p>
        </p:txBody>
      </p:sp>
      <p:pic>
        <p:nvPicPr>
          <p:cNvPr id="2" name="161011_0248">
            <a:hlinkClick r:id="" action="ppaction://media"/>
            <a:extLst>
              <a:ext uri="{FF2B5EF4-FFF2-40B4-BE49-F238E27FC236}">
                <a16:creationId xmlns:a16="http://schemas.microsoft.com/office/drawing/2014/main" id="{6B16459D-5ACF-4279-AEE2-E36021F6D9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32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3" y="2556937"/>
            <a:ext cx="7871011" cy="3569231"/>
          </a:xfrm>
        </p:spPr>
        <p:txBody>
          <a:bodyPr/>
          <a:lstStyle/>
          <a:p>
            <a:r>
              <a:rPr lang="en-US" altLang="en-US" sz="2400" dirty="0">
                <a:cs typeface="Verdana" panose="020B0604030504040204" pitchFamily="34" charset="0"/>
              </a:rPr>
              <a:t>Pages should be spaced so that no page ends or begins with a single line of text. </a:t>
            </a:r>
          </a:p>
          <a:p>
            <a:endParaRPr lang="en-US" altLang="en-US" sz="2400" dirty="0">
              <a:cs typeface="Verdana" panose="020B0604030504040204" pitchFamily="34" charset="0"/>
            </a:endParaRPr>
          </a:p>
          <a:p>
            <a:r>
              <a:rPr lang="en-US" altLang="en-US" sz="2400" dirty="0">
                <a:cs typeface="Verdana" panose="020B0604030504040204" pitchFamily="34" charset="0"/>
              </a:rPr>
              <a:t>At least two lines of a paragraph must appear together at the top &amp; bottom of every page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Widow/Orphan Protection</a:t>
            </a:r>
          </a:p>
        </p:txBody>
      </p:sp>
      <p:pic>
        <p:nvPicPr>
          <p:cNvPr id="2" name="161011_0251">
            <a:hlinkClick r:id="" action="ppaction://media"/>
            <a:extLst>
              <a:ext uri="{FF2B5EF4-FFF2-40B4-BE49-F238E27FC236}">
                <a16:creationId xmlns:a16="http://schemas.microsoft.com/office/drawing/2014/main" id="{3F8053FD-9AF4-4095-A32D-C28F04ACBC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399" y="49927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0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C7C586-3FCD-4BD6-9018-69003058FD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Widow/Orphan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EA3ED33-EC49-4C3E-B474-03D4B6315F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3" y="1760538"/>
            <a:ext cx="7738111" cy="4806006"/>
          </a:xfr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2" name="161011_0252">
            <a:hlinkClick r:id="" action="ppaction://media"/>
            <a:extLst>
              <a:ext uri="{FF2B5EF4-FFF2-40B4-BE49-F238E27FC236}">
                <a16:creationId xmlns:a16="http://schemas.microsoft.com/office/drawing/2014/main" id="{1B7C9794-602B-48F5-8DA7-0859132C1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4695" y="8814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73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23369" y="1839761"/>
            <a:ext cx="7064187" cy="3569231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Text material is double spaced throughout.</a:t>
            </a:r>
          </a:p>
          <a:p>
            <a:pPr marL="0" indent="0">
              <a:buNone/>
            </a:pPr>
            <a:endParaRPr lang="en-US" altLang="en-US" sz="2400" dirty="0"/>
          </a:p>
          <a:p>
            <a:r>
              <a:rPr lang="en-US" sz="2400" dirty="0"/>
              <a:t>Do not insert extra blank lines or spacing to separate text. </a:t>
            </a:r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Single spacing may be used in:</a:t>
            </a:r>
          </a:p>
          <a:p>
            <a:pPr lvl="1"/>
            <a:r>
              <a:rPr lang="en-US" altLang="en-US" sz="2000" dirty="0"/>
              <a:t>figure/table titles</a:t>
            </a:r>
          </a:p>
          <a:p>
            <a:pPr lvl="1"/>
            <a:r>
              <a:rPr lang="en-US" altLang="en-US" sz="2000" dirty="0"/>
              <a:t>long quotations (properly indented)</a:t>
            </a:r>
          </a:p>
          <a:p>
            <a:pPr lvl="1"/>
            <a:r>
              <a:rPr lang="en-US" altLang="en-US" sz="2000" dirty="0"/>
              <a:t>notes</a:t>
            </a:r>
          </a:p>
          <a:p>
            <a:pPr lvl="1"/>
            <a:r>
              <a:rPr lang="en-US" altLang="en-US" sz="2000" dirty="0"/>
              <a:t>bibliography/references section</a:t>
            </a:r>
          </a:p>
          <a:p>
            <a:pPr lvl="1"/>
            <a:endParaRPr lang="en-US" alt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Spacing</a:t>
            </a:r>
          </a:p>
        </p:txBody>
      </p:sp>
      <p:pic>
        <p:nvPicPr>
          <p:cNvPr id="2" name="161011_0253">
            <a:hlinkClick r:id="" action="ppaction://media"/>
            <a:extLst>
              <a:ext uri="{FF2B5EF4-FFF2-40B4-BE49-F238E27FC236}">
                <a16:creationId xmlns:a16="http://schemas.microsoft.com/office/drawing/2014/main" id="{89574B09-7445-462E-9E02-A9CEDB3178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912" y="54089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5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3" y="1810871"/>
            <a:ext cx="7808259" cy="431529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800" dirty="0">
                <a:cs typeface="Verdana" panose="020B0604030504040204" pitchFamily="34" charset="0"/>
              </a:rPr>
              <a:t>Fonts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MUST be consistent throughout the manuscript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fonts are acceptable, however San Serif is preferred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Font size must the same size throughout (12 pts preferred)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altLang="en-US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</a:t>
            </a: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font size is 12 points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Unusual or scripted fonts are not acceptable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 not use bold font for major titles or figure/table titles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800" dirty="0">
                <a:cs typeface="Verdana" panose="020B0604030504040204" pitchFamily="34" charset="0"/>
              </a:rPr>
              <a:t>The left margin </a:t>
            </a:r>
            <a:r>
              <a:rPr lang="en-US" altLang="en-US" sz="1800" u="sng" dirty="0">
                <a:cs typeface="Verdana" panose="020B0604030504040204" pitchFamily="34" charset="0"/>
              </a:rPr>
              <a:t>must</a:t>
            </a:r>
            <a:r>
              <a:rPr lang="en-US" altLang="en-US" sz="1800" dirty="0">
                <a:cs typeface="Verdana" panose="020B0604030504040204" pitchFamily="34" charset="0"/>
              </a:rPr>
              <a:t> be justified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800" dirty="0">
                <a:cs typeface="Verdana" panose="020B0604030504040204" pitchFamily="34" charset="0"/>
              </a:rPr>
              <a:t>Right margins </a:t>
            </a:r>
            <a:r>
              <a:rPr lang="en-US" altLang="en-US" sz="1800" u="sng" dirty="0">
                <a:cs typeface="Verdana" panose="020B0604030504040204" pitchFamily="34" charset="0"/>
              </a:rPr>
              <a:t>may</a:t>
            </a:r>
            <a:r>
              <a:rPr lang="en-US" altLang="en-US" sz="1800" dirty="0">
                <a:cs typeface="Verdana" panose="020B0604030504040204" pitchFamily="34" charset="0"/>
              </a:rPr>
              <a:t> be full justified if the department/college approves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Note: This may result in unsightly white spaces between words that are not acceptable.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altLang="en-US" sz="1800" dirty="0"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1800" dirty="0">
                <a:cs typeface="Verdana" panose="020B0604030504040204" pitchFamily="34" charset="0"/>
              </a:rPr>
              <a:t>Indent the first line of every paragraph consistently (5 spaces preferred)</a:t>
            </a:r>
          </a:p>
          <a:p>
            <a:endParaRPr lang="en-US" dirty="0">
              <a:cs typeface="Verdana" panose="020B060403050404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Typeface, Justification, Centering &amp; Paragraphing</a:t>
            </a:r>
          </a:p>
        </p:txBody>
      </p:sp>
      <p:pic>
        <p:nvPicPr>
          <p:cNvPr id="2" name="161011_0255">
            <a:hlinkClick r:id="" action="ppaction://media"/>
            <a:extLst>
              <a:ext uri="{FF2B5EF4-FFF2-40B4-BE49-F238E27FC236}">
                <a16:creationId xmlns:a16="http://schemas.microsoft.com/office/drawing/2014/main" id="{D100F4A8-83CA-4E37-9150-8741408AA1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1732" y="58213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3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4000"/>
    </mc:Choice>
    <mc:Fallback xmlns="">
      <p:transition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351FFDD-7CB2-4F28-B36D-AF00E49DB4A8}"/>
  <p:tag name="ISPRING_RESOURCE_FOLDER" val="C:\Users\greene\Desktop\Formating_Thesis or Dissertation_Sept2019_091819\"/>
  <p:tag name="ISPRING_PRESENTATION_PATH" val="C:\Users\greene\Desktop\Formating_Thesis or Dissertation_Sept2019_091819.pptx"/>
  <p:tag name="ISPRING_PROJECT_VERSION" val="9.3"/>
  <p:tag name="ISPRING_PROJECT_FOLDER_UPDATED" val="1"/>
  <p:tag name="ISPRING_LMS_API_VERSION" val="SCORM 1.2"/>
  <p:tag name="ISPRING_ULTRA_SCORM_COURSE_ID" val="ADBDADE9-9989-4054-B050-28489EDD08A2"/>
  <p:tag name="ISPRING_CMI5_LAUNCH_METHOD" val="any window"/>
  <p:tag name="ISPRING_SCORM_RATE_SLIDES" val="1"/>
  <p:tag name="ISPRINGCLOUDFOLDERID" val="1"/>
  <p:tag name="ISPRINGONLINEFOLDERID" val="1"/>
  <p:tag name="ISPRING_OUTPUT_FOLDER" val="[[&quot;\uFFFD\uFFFDB{CE772700-CEB0-4C83-BD0C-36341B6E7ADB}&quot;,&quot;C:\\Users\\greene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-no-video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100.000000"/>
  <p:tag name="ISPRING_CURRENT_PLAYER_ID" val="universal-no-video"/>
  <p:tag name="ISPRING_FIRST_PUBLISH" val="1"/>
  <p:tag name="FLASHSPRING_ZOOM_TAG" val="62"/>
  <p:tag name="ISPRING_ULTRA_SCORM_COURCE_TITLE" val="Formating_Thesis or Dissertation_Sept2019_091819_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Formating_Thesis or Dissertation_Sept2019_091819_b"/>
  <p:tag name="ISPRING_PRESENTATION_INFO_2" val="&lt;?xml version=&quot;1.0&quot; encoding=&quot;UTF-8&quot; standalone=&quot;no&quot; ?&gt;&#10;&lt;presentation2&gt;&#10;&#10;  &lt;slides&gt;&#10;    &lt;slide id=&quot;{186D2E31-E959-4BE9-9090-A897BFD1AF29}&quot; pptId=&quot;256&quot;/&gt;&#10;    &lt;slide id=&quot;{71B76904-D590-4EC5-A67B-8F046BBA6791}&quot; pptId=&quot;258&quot;/&gt;&#10;    &lt;slide id=&quot;{6A575CC6-C356-46AC-A17F-9F7193CA5EAC}&quot; pptId=&quot;259&quot;/&gt;&#10;    &lt;slide id=&quot;{F392176D-BC5F-45FE-A4F8-96A299F373CE}&quot; pptId=&quot;268&quot;/&gt;&#10;    &lt;slide id=&quot;{A5C3B01A-F100-4736-ADA7-2F0EF1A8FFF6}&quot; pptId=&quot;267&quot;/&gt;&#10;    &lt;slide id=&quot;{E4FB2D71-44D5-436C-A44B-849D5F97BABA}&quot; pptId=&quot;265&quot;/&gt;&#10;    &lt;slide id=&quot;{C7593146-2F06-4B68-AF6A-92DAD8EF9695}&quot; pptId=&quot;323&quot;/&gt;&#10;    &lt;slide id=&quot;{0B6B0B7A-9F56-493D-AD46-0260D4DDEEC7}&quot; pptId=&quot;263&quot;/&gt;&#10;    &lt;slide id=&quot;{E4F9E60E-0BDF-4689-8766-FE6B92B67970}&quot; pptId=&quot;262&quot;/&gt;&#10;    &lt;slide id=&quot;{9E0DBC24-EC08-4B64-9074-CB199F461800}&quot; pptId=&quot;324&quot;/&gt;&#10;    &lt;slide id=&quot;{7EC3B1CB-5D3C-42A0-89D1-E2CC62BBD29E}&quot; pptId=&quot;271&quot;/&gt;&#10;    &lt;slide id=&quot;{EF639F9B-36F7-48AA-938D-7A55BE2B0BE6}&quot; pptId=&quot;319&quot;/&gt;&#10;    &lt;slide id=&quot;{F43DA049-1853-4847-95AF-432AE61ADBF5}&quot; pptId=&quot;273&quot;/&gt;&#10;    &lt;slide id=&quot;{AE5E642B-FAA9-4C9C-846F-072BB1F05531}&quot; pptId=&quot;279&quot;/&gt;&#10;    &lt;slide id=&quot;{33982436-837E-47C2-8E11-4CB3F14800E1}&quot; pptId=&quot;276&quot;/&gt;&#10;    &lt;slide id=&quot;{9D454310-B253-4588-AD23-6F452963DC90}&quot; pptId=&quot;284&quot;/&gt;&#10;    &lt;slide id=&quot;{9FDA8A60-7D90-4BCF-973C-B18221A3D288}&quot; pptId=&quot;283&quot;/&gt;&#10;    &lt;slide id=&quot;{4FE6B4C5-5256-4BA6-9775-C7949BC41483}&quot; pptId=&quot;282&quot;/&gt;&#10;    &lt;slide id=&quot;{FA3043CE-6B5E-4B1A-B32F-0EBE81FE639C}&quot; pptId=&quot;281&quot;/&gt;&#10;    &lt;slide id=&quot;{8DB3732F-BB32-4471-ADF3-A4BD7BE55C98}&quot; pptId=&quot;280&quot;/&gt;&#10;    &lt;slide id=&quot;{D5265DDC-F8DB-4E4C-800A-FD861BC4C45A}&quot; pptId=&quot;325&quot;/&gt;&#10;    &lt;slide id=&quot;{002FA9EF-1369-4371-BECB-4337B7F99CFC}&quot; pptId=&quot;286&quot;/&gt;&#10;    &lt;slide id=&quot;{142145D2-B58F-460D-A7FB-0AEDFB2FB4AD}&quot; pptId=&quot;299&quot;/&gt;&#10;    &lt;slide id=&quot;{40805060-D106-4710-A907-9DD4DBB5AF12}&quot; pptId=&quot;300&quot;/&gt;&#10;    &lt;slide id=&quot;{71D044AC-DEA4-499A-8DF6-48B88FAC0F75}&quot; pptId=&quot;298&quot;/&gt;&#10;    &lt;slide id=&quot;{159B0722-494E-4265-A47F-FBB95B475C77}&quot; pptId=&quot;292&quot;/&gt;&#10;    &lt;slide id=&quot;{0A408D3C-7E13-4FD1-BC4F-3937748A7812}&quot; pptId=&quot;320&quot;/&gt;&#10;    &lt;slide id=&quot;{1A440DAE-72E8-4B71-ACAB-9C14C2619558}&quot; pptId=&quot;290&quot;/&gt;&#10;    &lt;slide id=&quot;{3B12EF78-AE83-4953-BF21-A306312F6CA3}&quot; pptId=&quot;313&quot;/&gt;&#10;    &lt;slide id=&quot;{BAEAFB7E-AADB-4BB3-BB96-88C8479932A4}&quot; pptId=&quot;321&quot;/&gt;&#10;    &lt;slide id=&quot;{42CFDC54-F516-4BD8-970A-0FE28E08E922}&quot; pptId=&quot;289&quot;/&gt;&#10;    &lt;slide id=&quot;{C30DABE1-B9D1-44C3-8C6A-183441E068F9}&quot; pptId=&quot;314&quot;/&gt;&#10;    &lt;slide id=&quot;{C362936C-32AB-4CBB-BAF2-FA83CEF79B0F}&quot; pptId=&quot;288&quot;/&gt;&#10;    &lt;slide id=&quot;{C62BD630-0F8B-4A8E-AA26-DEB46D891007}&quot; pptId=&quot;301&quot;/&gt;&#10;    &lt;slide id=&quot;{D65A15F3-A274-4F2B-B147-23B375BDC1BE}&quot; pptId=&quot;302&quot;/&gt;&#10;    &lt;slide id=&quot;{6B799207-CA81-4782-BDD9-64628E16E134}&quot; pptId=&quot;322&quot;/&gt;&#10;    &lt;slide id=&quot;{5DB3D297-3FF4-49C3-996D-443B87DFE919}&quot; pptId=&quot;308&quot;/&gt;&#10;    &lt;slide id=&quot;{7D4CD2A6-F437-4107-9909-611272171DB5}&quot; pptId=&quot;309&quot;/&gt;&#10;    &lt;slide id=&quot;{7971F0B0-EA97-4C42-B705-46D5226DCF56}&quot; pptId=&quot;310&quot;/&gt;&#10;    &lt;slide id=&quot;{54964357-3FFA-49C3-802C-CBC1390E9FF4}&quot; pptId=&quot;317&quot;/&gt;&#10;    &lt;slide id=&quot;{64D36FDF-B94A-40B1-8B96-E16CACBF3DBE}&quot; pptId=&quot;318&quot;/&gt;&#10;    &lt;slide id=&quot;{DA6B6134-F71D-4E2C-8BC0-2098D6FA8F6F}&quot; pptId=&quot;312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5.934"/>
  <p:tag name="ISPRING_SLIDE_ID_2" val="{E4F9E60E-0BDF-4689-8766-FE6B92B6797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9.266"/>
  <p:tag name="ISPRING_SLIDE_ID_2" val="{9E0DBC24-EC08-4B64-9074-CB199F46180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EC3B1CB-5D3C-42A0-89D1-E2CC62BBD29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6.695"/>
  <p:tag name="ISPRING_SLIDE_ID_2" val="{EF639F9B-36F7-48AA-938D-7A55BE2B0BE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7.478"/>
  <p:tag name="ISPRING_SLIDE_ID_2" val="{F43DA049-1853-4847-95AF-432AE61ADBF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8.729"/>
  <p:tag name="ISPRING_SLIDE_ID_2" val="{AE5E642B-FAA9-4C9C-846F-072BB1F0553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8.876"/>
  <p:tag name="ISPRING_SLIDE_ID_2" val="{33982436-837E-47C2-8E11-4CB3F14800E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9.460"/>
  <p:tag name="ISPRING_SLIDE_ID_2" val="{9D454310-B253-4588-AD23-6F452963DC90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FDA8A60-7D90-4BCF-973C-B18221A3D28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5.478"/>
  <p:tag name="ISPRING_SLIDE_ID_2" val="{4FE6B4C5-5256-4BA6-9775-C7949BC4148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000"/>
  <p:tag name="ISPRING_SLIDE_ID_2" val="{186D2E31-E959-4BE9-9090-A897BFD1AF2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639"/>
  <p:tag name="ISPRING_SLIDE_ID_2" val="{FA3043CE-6B5E-4B1A-B32F-0EBE81FE639C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3.594"/>
  <p:tag name="ISPRING_SLIDE_ID_2" val="{8DB3732F-BB32-4471-ADF3-A4BD7BE55C9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3.348"/>
  <p:tag name="ISPRING_SLIDE_ID_2" val="{D5265DDC-F8DB-4E4C-800A-FD861BC4C45A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4.523"/>
  <p:tag name="ISPRING_SLIDE_ID_2" val="{002FA9EF-1369-4371-BECB-4337B7F99CFC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142145D2-B58F-460D-A7FB-0AEDFB2FB4AD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9.132"/>
  <p:tag name="ISPRING_SLIDE_ID_2" val="{40805060-D106-4710-A907-9DD4DBB5AF12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4.794"/>
  <p:tag name="ISPRING_SLIDE_ID_2" val="{71D044AC-DEA4-499A-8DF6-48B88FAC0F7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.562"/>
  <p:tag name="ISPRING_SLIDE_ID_2" val="{159B0722-494E-4265-A47F-FBB95B475C77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132"/>
  <p:tag name="ISPRING_SLIDE_ID_2" val="{0A408D3C-7E13-4FD1-BC4F-3937748A781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1A440DAE-72E8-4B71-ACAB-9C14C261955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3.990"/>
  <p:tag name="ISPRING_SLIDE_ID_2" val="{71B76904-D590-4EC5-A67B-8F046BBA679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248"/>
  <p:tag name="ISPRING_SLIDE_ID_2" val="{3B12EF78-AE83-4953-BF21-A306312F6CA3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AEAFB7E-AADB-4BB3-BB96-88C8479932A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3.165"/>
  <p:tag name="ISPRING_SLIDE_ID_2" val="{42CFDC54-F516-4BD8-970A-0FE28E08E922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6.660"/>
  <p:tag name="ISPRING_SLIDE_ID_2" val="{C30DABE1-B9D1-44C3-8C6A-183441E068F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1.823"/>
  <p:tag name="ISPRING_SLIDE_ID_2" val="{C362936C-32AB-4CBB-BAF2-FA83CEF79B0F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0.432"/>
  <p:tag name="ISPRING_SLIDE_ID_2" val="{C62BD630-0F8B-4A8E-AA26-DEB46D891007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3.253"/>
  <p:tag name="ISPRING_SLIDE_ID_2" val="{D65A15F3-A274-4F2B-B147-23B375BDC1BE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B799207-CA81-4782-BDD9-64628E16E134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DB3D297-3FF4-49C3-996D-443B87DFE91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D4CD2A6-F437-4107-9909-611272171DB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A575CC6-C356-46AC-A17F-9F7193CA5EAC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71F0B0-EA97-4C42-B705-46D5226DCF56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4964357-3FFA-49C3-802C-CBC1390E9FF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64D36FDF-B94A-40B1-8B96-E16CACBF3DBE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DA6B6134-F71D-4E2C-8BC0-2098D6FA8F6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67"/>
  <p:tag name="ISPRING_SLIDE_ID_2" val="{F392176D-BC5F-45FE-A4F8-96A299F373C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93"/>
  <p:tag name="ISPRING_SLIDE_ID_2" val="{A5C3B01A-F100-4736-ADA7-2F0EF1A8FFF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1.310"/>
  <p:tag name="ISPRING_SLIDE_ID_2" val="{E4FB2D71-44D5-436C-A44B-849D5F97BAB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8.394"/>
  <p:tag name="ISPRING_SLIDE_ID_2" val="{C7593146-2F06-4B68-AF6A-92DAD8EF969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B6B0B7A-9F56-493D-AD46-0260D4DDEEC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4023</TotalTime>
  <Words>1716</Words>
  <Application>Microsoft Office PowerPoint</Application>
  <PresentationFormat>On-screen Show (4:3)</PresentationFormat>
  <Paragraphs>324</Paragraphs>
  <Slides>42</Slides>
  <Notes>42</Notes>
  <HiddenSlides>0</HiddenSlides>
  <MMClips>42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Georgia</vt:lpstr>
      <vt:lpstr>Tahoma</vt:lpstr>
      <vt:lpstr>Times New Roman</vt:lpstr>
      <vt:lpstr>Verdana</vt:lpstr>
      <vt:lpstr>Office Theme</vt:lpstr>
      <vt:lpstr>Formatting a Thesis or Dissertation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Formating_Thesis or Dissertation_Sept2019_091819_b</dc:title>
  <dc:creator>University Communications and Marketing</dc:creator>
  <cp:lastModifiedBy>Greene,Karen L</cp:lastModifiedBy>
  <cp:revision>144</cp:revision>
  <cp:lastPrinted>2019-09-05T15:39:08Z</cp:lastPrinted>
  <dcterms:created xsi:type="dcterms:W3CDTF">2018-08-18T22:57:04Z</dcterms:created>
  <dcterms:modified xsi:type="dcterms:W3CDTF">2019-09-19T19:55:37Z</dcterms:modified>
</cp:coreProperties>
</file>